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6" y="276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128FCA9C-FF92-4024-BDEC-A6D3B663DC09}" type="datetimeFigureOut"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4/24/2016</a:t>
            </a:fld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446DCAE-1661-43FF-8A44-43DAFDC1FD90}" type="slidenum"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72AB877-E7B1-4681-847E-D0918612832B}" type="datetimeFigureOut">
              <a:rPr lang="en-US" altLang="ja-JP" smtClean="0"/>
              <a:pPr/>
              <a:t>4/24/2016</a:t>
            </a:fld>
            <a:endParaRPr lang="en-US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9C971FF-EF28-4195-A575-329446EFAA5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>
            <a:spLocks noEditPoints="1"/>
          </p:cNvSpPr>
          <p:nvPr/>
        </p:nvSpPr>
        <p:spPr bwMode="auto">
          <a:xfrm>
            <a:off x="-2382" y="12700"/>
            <a:ext cx="9146382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kumimoji="1" lang="ja-JP" altLang="en-US" sz="1800" dirty="0">
              <a:solidFill>
                <a:schemeClr val="l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3448" y="1828800"/>
            <a:ext cx="7317105" cy="3048001"/>
          </a:xfrm>
        </p:spPr>
        <p:txBody>
          <a:bodyPr>
            <a:normAutofit/>
          </a:bodyPr>
          <a:lstStyle>
            <a:lvl1pPr latinLnBrk="0">
              <a:defRPr kumimoji="1" lang="ja-JP" sz="440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3449" y="5029200"/>
            <a:ext cx="5887983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dirty="0"/>
              <a:t>マスター サブタイトルのスタイルを編集するには、ここをクリック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 baseline="0"/>
            </a:lvl7pPr>
            <a:lvl8pPr latinLnBrk="0">
              <a:defRPr kumimoji="1" lang="ja-JP" baseline="0"/>
            </a:lvl8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1601153" cy="5486400"/>
          </a:xfrm>
        </p:spPr>
        <p:txBody>
          <a:bodyPr vert="eaVert"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 baseline="0"/>
            </a:lvl7pPr>
            <a:lvl8pPr latinLnBrk="0">
              <a:defRPr kumimoji="1" lang="ja-JP" baseline="0"/>
            </a:lvl8pPr>
            <a:lvl9pPr latinLnBrk="0">
              <a:defRPr kumimoji="1" lang="ja-JP" baseline="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3449" y="3429001"/>
            <a:ext cx="7317105" cy="2362199"/>
          </a:xfrm>
        </p:spPr>
        <p:txBody>
          <a:bodyPr anchor="b">
            <a:normAutofit/>
          </a:bodyPr>
          <a:lstStyle>
            <a:lvl1pPr algn="l" latinLnBrk="0">
              <a:defRPr kumimoji="1" lang="ja-JP" sz="4400" b="0" cap="all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0100" y="685802"/>
            <a:ext cx="5891331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 baseline="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98083" y="1828800"/>
            <a:ext cx="3532470" cy="43434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3448" y="1828800"/>
            <a:ext cx="353279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13448" y="2743201"/>
            <a:ext cx="3532790" cy="3428999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97764" y="1828800"/>
            <a:ext cx="353279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97764" y="2743201"/>
            <a:ext cx="3532790" cy="3428999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 baseline="0"/>
            </a:lvl8pPr>
            <a:lvl9pPr latinLnBrk="0">
              <a:defRPr kumimoji="1" lang="ja-JP" sz="1400" baseline="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 latinLnBrk="0">
              <a:defRPr kumimoji="1" lang="ja-JP" sz="4000" b="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とキャプショ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 latinLnBrk="0">
              <a:defRPr kumimoji="1" lang="ja-JP" sz="4000" b="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kumimoji="1" lang="ja-JP" sz="24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dirty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8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2016/4/24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3449" y="274638"/>
            <a:ext cx="731710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3449" y="1828800"/>
            <a:ext cx="731710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115452" y="6448427"/>
            <a:ext cx="1047467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DF33987-6305-4E2A-BF18-EF013ECE927B}" type="datetimeFigureOut">
              <a:rPr lang="en-US" altLang="ja-JP" smtClean="0"/>
              <a:pPr/>
              <a:t>4/24/2016</a:t>
            </a:fld>
            <a:endParaRPr lang="en-US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06863" y="6448427"/>
            <a:ext cx="497992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000" cap="all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36C87F6-986D-49E6-AF40-1B3A1EE8064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4000" kern="1200" cap="all" baseline="0">
          <a:solidFill>
            <a:schemeClr val="tx1">
              <a:lumMod val="50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kumimoji="1" lang="ja-JP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eyecat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724400"/>
            <a:ext cx="3086100" cy="2057400"/>
          </a:xfrm>
          <a:prstGeom prst="rect">
            <a:avLst/>
          </a:prstGeom>
          <a:noFill/>
          <a:effectLst>
            <a:outerShdw blurRad="114300" dist="38100" dir="2700000" algn="tl" rotWithShape="0">
              <a:prstClr val="black">
                <a:alpha val="40000"/>
              </a:prstClr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52400" y="1371600"/>
            <a:ext cx="8948042" cy="255454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1967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年 奈良県大和郡山市生まれ。兵庫県・甲陽学院高等学校卒業。</a:t>
            </a:r>
          </a:p>
          <a:p>
            <a:r>
              <a:rPr lang="en-US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1990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年 東京大学医学部保健学科卒業。在学中は応援部の活動に精力を注いだ。</a:t>
            </a:r>
            <a:endParaRPr lang="en-US" altLang="ja-JP" sz="2000" kern="100" dirty="0">
              <a:latin typeface="HG明朝B" panose="02020809000000000000" pitchFamily="17" charset="-128"/>
              <a:ea typeface="HG明朝B" panose="02020809000000000000" pitchFamily="17" charset="-128"/>
              <a:cs typeface="Courier New" panose="02070309020205020404" pitchFamily="49" charset="0"/>
            </a:endParaRPr>
          </a:p>
          <a:p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当時ほとんどいなかった男性の看護師として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聖路加国際病院（内科）東京武蔵野病院（精神科）に勤務。</a:t>
            </a:r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その後、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日本看護協会</a:t>
            </a:r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で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政策企画室長</a:t>
            </a:r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として看護関連政策の立案・調整に従事。続いて</a:t>
            </a:r>
            <a:r>
              <a:rPr lang="en-US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38</a:t>
            </a:r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歳で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日本看護連盟幹事長</a:t>
            </a:r>
            <a:r>
              <a:rPr lang="ja-JP" altLang="en-US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に就任し各級選挙のかじ取りをする。</a:t>
            </a:r>
            <a:endParaRPr lang="ja-JP" altLang="ja-JP" sz="2000" kern="100" dirty="0">
              <a:latin typeface="HG明朝B" panose="02020809000000000000" pitchFamily="17" charset="-128"/>
              <a:ea typeface="HG明朝B" panose="02020809000000000000" pitchFamily="17" charset="-128"/>
              <a:cs typeface="Courier New" panose="02070309020205020404" pitchFamily="49" charset="0"/>
            </a:endParaRPr>
          </a:p>
          <a:p>
            <a:r>
              <a:rPr lang="en-US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2013</a:t>
            </a:r>
            <a:r>
              <a:rPr lang="ja-JP" altLang="ja-JP" sz="2000" kern="100" dirty="0">
                <a:latin typeface="HG明朝B" panose="02020809000000000000" pitchFamily="17" charset="-128"/>
                <a:ea typeface="HG明朝B" panose="02020809000000000000" pitchFamily="17" charset="-128"/>
                <a:cs typeface="Courier New" panose="02070309020205020404" pitchFamily="49" charset="0"/>
              </a:rPr>
              <a:t>年 比例区（全国）にて参議院議員初当選。</a:t>
            </a:r>
          </a:p>
          <a:p>
            <a:endParaRPr lang="ja-JP" altLang="ja-JP" sz="2000" kern="100" dirty="0">
              <a:latin typeface="HG明朝B" panose="02020809000000000000" pitchFamily="17" charset="-128"/>
              <a:ea typeface="HG明朝B" panose="02020809000000000000" pitchFamily="17" charset="-128"/>
              <a:cs typeface="Courier New" panose="02070309020205020404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400" y="281666"/>
            <a:ext cx="367280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48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石田</a:t>
            </a:r>
            <a:r>
              <a:rPr kumimoji="1" lang="ja-JP" altLang="en-US" sz="4400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まさひ</a:t>
            </a:r>
            <a:r>
              <a:rPr kumimoji="1" lang="ja-JP" altLang="en-US" sz="4400" dirty="0">
                <a:latin typeface="HG明朝B" panose="02020809000000000000" pitchFamily="17" charset="-128"/>
                <a:ea typeface="HG明朝B" panose="02020809000000000000" pitchFamily="17" charset="-128"/>
              </a:rPr>
              <a:t>ろ</a:t>
            </a:r>
            <a:endParaRPr kumimoji="1" lang="ja-JP" altLang="en-US" sz="4400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05000" y="152400"/>
            <a:ext cx="141577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昌　　 　   　宏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6200" y="997246"/>
            <a:ext cx="3505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90000"/>
              </a:lnSpc>
            </a:pP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MASAHIRO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ISHIDA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4237" y="3649801"/>
            <a:ext cx="7412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参議院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予算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委員会（委員）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財政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金融委員会（理事）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沖縄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及び北方問題に関する特別委員会（筆頭理事）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憲法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審査会（委員）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自民党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財務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金融部会（部会長代理）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厚生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労働部会（副部会長）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厚生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労働部会看護問題小委員会（副委員長）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財政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・金融・証券関係団体委員会（副委員長）</a:t>
            </a:r>
          </a:p>
          <a:p>
            <a:pPr>
              <a:spcAft>
                <a:spcPts val="0"/>
              </a:spcAft>
            </a:pP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ネットメディア局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（次長）</a:t>
            </a:r>
          </a:p>
          <a:p>
            <a:pPr>
              <a:spcAft>
                <a:spcPts val="0"/>
              </a:spcAft>
            </a:pPr>
            <a:r>
              <a:rPr lang="ja-JP" altLang="en-US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議　連</a:t>
            </a:r>
            <a:r>
              <a:rPr lang="en-US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	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看護問題対策議員</a:t>
            </a:r>
            <a:r>
              <a:rPr lang="ja-JP" altLang="en-US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連盟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（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幹事</a:t>
            </a:r>
            <a:r>
              <a:rPr lang="ja-JP" altLang="ja-JP" sz="2000" kern="100" dirty="0" smtClean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）</a:t>
            </a:r>
            <a:r>
              <a:rPr lang="ja-JP" altLang="ja-JP" sz="2000" kern="100" dirty="0">
                <a:latin typeface="HG明朝E" panose="02020909000000000000" pitchFamily="17" charset="-128"/>
                <a:ea typeface="HG明朝E" panose="02020909000000000000" pitchFamily="17" charset="-128"/>
                <a:cs typeface="Courier New" panose="02070309020205020404" pitchFamily="49" charset="0"/>
              </a:rPr>
              <a:t>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60608" y="643523"/>
            <a:ext cx="27238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dirty="0" smtClean="0">
                <a:latin typeface="HG明朝B" panose="02020809000000000000" pitchFamily="17" charset="-128"/>
                <a:ea typeface="HG明朝B" panose="02020809000000000000" pitchFamily="17" charset="-128"/>
              </a:rPr>
              <a:t>参議院議員・自由民主党</a:t>
            </a:r>
            <a:endParaRPr kumimoji="1" lang="ja-JP" altLang="en-US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52400" y="3649801"/>
            <a:ext cx="6545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517958" y="152400"/>
            <a:ext cx="158248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2016</a:t>
            </a:r>
            <a:r>
              <a:rPr kumimoji="1" lang="ja-JP" altLang="en-US" sz="1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年</a:t>
            </a:r>
            <a:r>
              <a:rPr kumimoji="1" lang="en-US" altLang="ja-JP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4</a:t>
            </a:r>
            <a:r>
              <a:rPr kumimoji="1" lang="ja-JP" altLang="en-US" sz="1600" dirty="0" smtClean="0">
                <a:latin typeface="HG明朝E" panose="02020909000000000000" pitchFamily="17" charset="-128"/>
                <a:ea typeface="HG明朝E" panose="02020909000000000000" pitchFamily="17" charset="-128"/>
              </a:rPr>
              <a:t>月現在</a:t>
            </a:r>
            <a:endParaRPr kumimoji="1" lang="ja-JP" altLang="en-US" sz="16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アジア大陸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ontinental_Asia_16x9.potx" id="{EA847F3D-7EAE-45FD-8C30-E233C0FE3C94}" vid="{DD5DC01D-3203-4D9C-B884-871E849FCFE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A5009C-C59A-4B61-994F-D045F0045D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359362-47D8-4D8D-8082-FD2070301204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97213E-491F-49B6-B7B6-F1A6C0AF4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124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HG明朝B</vt:lpstr>
      <vt:lpstr>HG明朝E</vt:lpstr>
      <vt:lpstr>Meiryo UI</vt:lpstr>
      <vt:lpstr>Microsoft JhengHei UI</vt:lpstr>
      <vt:lpstr>Arial</vt:lpstr>
      <vt:lpstr>Courier New</vt:lpstr>
      <vt:lpstr>アジア大陸 16x9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 レイアウト</dc:title>
  <dc:creator>Summer</dc:creator>
  <cp:lastModifiedBy>Microsoft アカウント</cp:lastModifiedBy>
  <cp:revision>10</cp:revision>
  <dcterms:created xsi:type="dcterms:W3CDTF">2013-04-05T20:00:48Z</dcterms:created>
  <dcterms:modified xsi:type="dcterms:W3CDTF">2016-04-24T15:20:57Z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