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73" r:id="rId2"/>
    <p:sldId id="257" r:id="rId3"/>
    <p:sldId id="258" r:id="rId4"/>
    <p:sldId id="259" r:id="rId5"/>
    <p:sldId id="272" r:id="rId6"/>
    <p:sldId id="261" r:id="rId7"/>
    <p:sldId id="262" r:id="rId8"/>
    <p:sldId id="263" r:id="rId9"/>
    <p:sldId id="275" r:id="rId10"/>
    <p:sldId id="265" r:id="rId11"/>
    <p:sldId id="276" r:id="rId12"/>
    <p:sldId id="277" r:id="rId13"/>
    <p:sldId id="266" r:id="rId14"/>
    <p:sldId id="267" r:id="rId15"/>
    <p:sldId id="268" r:id="rId16"/>
    <p:sldId id="269" r:id="rId17"/>
    <p:sldId id="27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52" autoAdjust="0"/>
    <p:restoredTop sz="94660"/>
  </p:normalViewPr>
  <p:slideViewPr>
    <p:cSldViewPr snapToGrid="0">
      <p:cViewPr varScale="1">
        <p:scale>
          <a:sx n="83" d="100"/>
          <a:sy n="83" d="100"/>
        </p:scale>
        <p:origin x="44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6622A55-482C-4977-A13C-92AECA064B3A}" type="datetimeFigureOut">
              <a:rPr kumimoji="1" lang="ja-JP" altLang="en-US" smtClean="0"/>
              <a:t>2017/9/19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9255346" y="2750337"/>
            <a:ext cx="1171888" cy="1356442"/>
          </a:xfrm>
        </p:spPr>
        <p:txBody>
          <a:bodyPr/>
          <a:lstStyle/>
          <a:p>
            <a:fld id="{CE3F1541-BE45-4E4F-AC52-832C27B6C785}" type="slidenum">
              <a:rPr kumimoji="1" lang="ja-JP" altLang="en-US" smtClean="0"/>
              <a:t>‹#›</a:t>
            </a:fld>
            <a:endParaRPr kumimoji="1" lang="ja-JP" altLang="en-US"/>
          </a:p>
        </p:txBody>
      </p:sp>
    </p:spTree>
    <p:extLst>
      <p:ext uri="{BB962C8B-B14F-4D97-AF65-F5344CB8AC3E}">
        <p14:creationId xmlns:p14="http://schemas.microsoft.com/office/powerpoint/2010/main" val="4253863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622A55-482C-4977-A13C-92AECA064B3A}" type="datetimeFigureOut">
              <a:rPr kumimoji="1" lang="ja-JP" altLang="en-US" smtClean="0"/>
              <a:t>2017/9/19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10729455" y="4711309"/>
            <a:ext cx="1154151" cy="1090789"/>
          </a:xfrm>
        </p:spPr>
        <p:txBody>
          <a:bodyPr/>
          <a:lstStyle/>
          <a:p>
            <a:fld id="{CE3F1541-BE45-4E4F-AC52-832C27B6C785}" type="slidenum">
              <a:rPr kumimoji="1" lang="ja-JP" altLang="en-US" smtClean="0"/>
              <a:t>‹#›</a:t>
            </a:fld>
            <a:endParaRPr kumimoji="1" lang="ja-JP" altLang="en-US"/>
          </a:p>
        </p:txBody>
      </p:sp>
    </p:spTree>
    <p:extLst>
      <p:ext uri="{BB962C8B-B14F-4D97-AF65-F5344CB8AC3E}">
        <p14:creationId xmlns:p14="http://schemas.microsoft.com/office/powerpoint/2010/main" val="398592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622A55-482C-4977-A13C-92AECA064B3A}" type="datetimeFigureOut">
              <a:rPr kumimoji="1" lang="ja-JP" altLang="en-US" smtClean="0"/>
              <a:t>2017/9/19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10729455" y="4711615"/>
            <a:ext cx="1154151" cy="1090789"/>
          </a:xfrm>
        </p:spPr>
        <p:txBody>
          <a:bodyPr/>
          <a:lstStyle/>
          <a:p>
            <a:fld id="{CE3F1541-BE45-4E4F-AC52-832C27B6C785}" type="slidenum">
              <a:rPr kumimoji="1" lang="ja-JP" altLang="en-US" smtClean="0"/>
              <a:t>‹#›</a:t>
            </a:fld>
            <a:endParaRPr kumimoji="1" lang="ja-JP" altLang="en-US"/>
          </a:p>
        </p:txBody>
      </p:sp>
    </p:spTree>
    <p:extLst>
      <p:ext uri="{BB962C8B-B14F-4D97-AF65-F5344CB8AC3E}">
        <p14:creationId xmlns:p14="http://schemas.microsoft.com/office/powerpoint/2010/main" val="2533034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ja-JP" altLang="en-US"/>
              <a:t>マスター タイトルの書式設定</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622A55-482C-4977-A13C-92AECA064B3A}" type="datetimeFigureOut">
              <a:rPr kumimoji="1" lang="ja-JP" altLang="en-US" smtClean="0"/>
              <a:t>2017/9/19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10729455" y="4709925"/>
            <a:ext cx="1154151" cy="1090789"/>
          </a:xfrm>
        </p:spPr>
        <p:txBody>
          <a:bodyPr/>
          <a:lstStyle/>
          <a:p>
            <a:fld id="{CE3F1541-BE45-4E4F-AC52-832C27B6C785}" type="slidenum">
              <a:rPr kumimoji="1" lang="ja-JP" altLang="en-US" smtClean="0"/>
              <a:t>‹#›</a:t>
            </a:fld>
            <a:endParaRPr kumimoji="1" lang="ja-JP" alt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6720954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622A55-482C-4977-A13C-92AECA064B3A}" type="datetimeFigureOut">
              <a:rPr kumimoji="1" lang="ja-JP" altLang="en-US" smtClean="0"/>
              <a:t>2017/9/19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10729455" y="4709925"/>
            <a:ext cx="1154151" cy="1090789"/>
          </a:xfrm>
        </p:spPr>
        <p:txBody>
          <a:bodyPr/>
          <a:lstStyle/>
          <a:p>
            <a:fld id="{CE3F1541-BE45-4E4F-AC52-832C27B6C785}" type="slidenum">
              <a:rPr kumimoji="1" lang="ja-JP" altLang="en-US" smtClean="0"/>
              <a:t>‹#›</a:t>
            </a:fld>
            <a:endParaRPr kumimoji="1" lang="ja-JP" altLang="en-US"/>
          </a:p>
        </p:txBody>
      </p:sp>
    </p:spTree>
    <p:extLst>
      <p:ext uri="{BB962C8B-B14F-4D97-AF65-F5344CB8AC3E}">
        <p14:creationId xmlns:p14="http://schemas.microsoft.com/office/powerpoint/2010/main" val="2983999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ja-JP" altLang="en-US"/>
              <a:t>マスター タイトルの書式設定</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86622A55-482C-4977-A13C-92AECA064B3A}" type="datetimeFigureOut">
              <a:rPr kumimoji="1" lang="ja-JP" altLang="en-US" smtClean="0"/>
              <a:t>2017/9/19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3F1541-BE45-4E4F-AC52-832C27B6C785}" type="slidenum">
              <a:rPr kumimoji="1" lang="ja-JP" altLang="en-US" smtClean="0"/>
              <a:t>‹#›</a:t>
            </a:fld>
            <a:endParaRPr kumimoji="1" lang="ja-JP" altLang="en-US"/>
          </a:p>
        </p:txBody>
      </p:sp>
    </p:spTree>
    <p:extLst>
      <p:ext uri="{BB962C8B-B14F-4D97-AF65-F5344CB8AC3E}">
        <p14:creationId xmlns:p14="http://schemas.microsoft.com/office/powerpoint/2010/main" val="22497366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ja-JP" altLang="en-US"/>
              <a:t>マスター タイトルの書式設定</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86622A55-482C-4977-A13C-92AECA064B3A}" type="datetimeFigureOut">
              <a:rPr kumimoji="1" lang="ja-JP" altLang="en-US" smtClean="0"/>
              <a:t>2017/9/19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3F1541-BE45-4E4F-AC52-832C27B6C785}" type="slidenum">
              <a:rPr kumimoji="1" lang="ja-JP" altLang="en-US" smtClean="0"/>
              <a:t>‹#›</a:t>
            </a:fld>
            <a:endParaRPr kumimoji="1" lang="ja-JP" altLang="en-US"/>
          </a:p>
        </p:txBody>
      </p:sp>
    </p:spTree>
    <p:extLst>
      <p:ext uri="{BB962C8B-B14F-4D97-AF65-F5344CB8AC3E}">
        <p14:creationId xmlns:p14="http://schemas.microsoft.com/office/powerpoint/2010/main" val="15489340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622A55-482C-4977-A13C-92AECA064B3A}" type="datetimeFigureOut">
              <a:rPr kumimoji="1" lang="ja-JP" altLang="en-US" smtClean="0"/>
              <a:t>2017/9/19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3F1541-BE45-4E4F-AC52-832C27B6C785}" type="slidenum">
              <a:rPr kumimoji="1" lang="ja-JP" altLang="en-US" smtClean="0"/>
              <a:t>‹#›</a:t>
            </a:fld>
            <a:endParaRPr kumimoji="1" lang="ja-JP" altLang="en-US"/>
          </a:p>
        </p:txBody>
      </p:sp>
    </p:spTree>
    <p:extLst>
      <p:ext uri="{BB962C8B-B14F-4D97-AF65-F5344CB8AC3E}">
        <p14:creationId xmlns:p14="http://schemas.microsoft.com/office/powerpoint/2010/main" val="247846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86622A55-482C-4977-A13C-92AECA064B3A}" type="datetimeFigureOut">
              <a:rPr kumimoji="1" lang="ja-JP" altLang="en-US" smtClean="0"/>
              <a:t>2017/9/19</a:t>
            </a:fld>
            <a:endParaRPr kumimoji="1" lang="ja-JP" altLang="en-US"/>
          </a:p>
        </p:txBody>
      </p:sp>
      <p:sp>
        <p:nvSpPr>
          <p:cNvPr id="5" name="Footer Placeholder 4"/>
          <p:cNvSpPr>
            <a:spLocks noGrp="1"/>
          </p:cNvSpPr>
          <p:nvPr>
            <p:ph type="ftr" sz="quarter" idx="11"/>
          </p:nvPr>
        </p:nvSpPr>
        <p:spPr>
          <a:xfrm>
            <a:off x="680321" y="5936188"/>
            <a:ext cx="6126805" cy="365125"/>
          </a:xfrm>
        </p:spPr>
        <p:txBody>
          <a:bodyPr/>
          <a:lstStyle/>
          <a:p>
            <a:endParaRPr kumimoji="1" lang="ja-JP" alt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CE3F1541-BE45-4E4F-AC52-832C27B6C785}" type="slidenum">
              <a:rPr kumimoji="1" lang="ja-JP" altLang="en-US" smtClean="0"/>
              <a:t>‹#›</a:t>
            </a:fld>
            <a:endParaRPr kumimoji="1" lang="ja-JP" altLang="en-US"/>
          </a:p>
        </p:txBody>
      </p:sp>
    </p:spTree>
    <p:extLst>
      <p:ext uri="{BB962C8B-B14F-4D97-AF65-F5344CB8AC3E}">
        <p14:creationId xmlns:p14="http://schemas.microsoft.com/office/powerpoint/2010/main" val="3206788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6622A55-482C-4977-A13C-92AECA064B3A}" type="datetimeFigureOut">
              <a:rPr kumimoji="1" lang="ja-JP" altLang="en-US" smtClean="0"/>
              <a:t>2017/9/19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3F1541-BE45-4E4F-AC52-832C27B6C785}" type="slidenum">
              <a:rPr kumimoji="1" lang="ja-JP" altLang="en-US" smtClean="0"/>
              <a:t>‹#›</a:t>
            </a:fld>
            <a:endParaRPr kumimoji="1" lang="ja-JP" altLang="en-US"/>
          </a:p>
        </p:txBody>
      </p:sp>
    </p:spTree>
    <p:extLst>
      <p:ext uri="{BB962C8B-B14F-4D97-AF65-F5344CB8AC3E}">
        <p14:creationId xmlns:p14="http://schemas.microsoft.com/office/powerpoint/2010/main" val="963789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6622A55-482C-4977-A13C-92AECA064B3A}" type="datetimeFigureOut">
              <a:rPr kumimoji="1" lang="ja-JP" altLang="en-US" smtClean="0"/>
              <a:t>2017/9/19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10729455" y="2869895"/>
            <a:ext cx="1154151" cy="1090789"/>
          </a:xfrm>
        </p:spPr>
        <p:txBody>
          <a:bodyPr/>
          <a:lstStyle/>
          <a:p>
            <a:fld id="{CE3F1541-BE45-4E4F-AC52-832C27B6C785}" type="slidenum">
              <a:rPr kumimoji="1" lang="ja-JP" altLang="en-US" smtClean="0"/>
              <a:t>‹#›</a:t>
            </a:fld>
            <a:endParaRPr kumimoji="1" lang="ja-JP" altLang="en-US"/>
          </a:p>
        </p:txBody>
      </p:sp>
    </p:spTree>
    <p:extLst>
      <p:ext uri="{BB962C8B-B14F-4D97-AF65-F5344CB8AC3E}">
        <p14:creationId xmlns:p14="http://schemas.microsoft.com/office/powerpoint/2010/main" val="1281810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6622A55-482C-4977-A13C-92AECA064B3A}" type="datetimeFigureOut">
              <a:rPr kumimoji="1" lang="ja-JP" altLang="en-US" smtClean="0"/>
              <a:t>2017/9/19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3F1541-BE45-4E4F-AC52-832C27B6C785}" type="slidenum">
              <a:rPr kumimoji="1" lang="ja-JP" altLang="en-US" smtClean="0"/>
              <a:t>‹#›</a:t>
            </a:fld>
            <a:endParaRPr kumimoji="1" lang="ja-JP" altLang="en-US"/>
          </a:p>
        </p:txBody>
      </p:sp>
    </p:spTree>
    <p:extLst>
      <p:ext uri="{BB962C8B-B14F-4D97-AF65-F5344CB8AC3E}">
        <p14:creationId xmlns:p14="http://schemas.microsoft.com/office/powerpoint/2010/main" val="2090950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0322" y="3030008"/>
            <a:ext cx="4698355" cy="29061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594123" y="3030008"/>
            <a:ext cx="4700059" cy="29061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6622A55-482C-4977-A13C-92AECA064B3A}" type="datetimeFigureOut">
              <a:rPr kumimoji="1" lang="ja-JP" altLang="en-US" smtClean="0"/>
              <a:t>2017/9/19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E3F1541-BE45-4E4F-AC52-832C27B6C785}" type="slidenum">
              <a:rPr kumimoji="1" lang="ja-JP" altLang="en-US" smtClean="0"/>
              <a:t>‹#›</a:t>
            </a:fld>
            <a:endParaRPr kumimoji="1" lang="ja-JP" altLang="en-US"/>
          </a:p>
        </p:txBody>
      </p:sp>
    </p:spTree>
    <p:extLst>
      <p:ext uri="{BB962C8B-B14F-4D97-AF65-F5344CB8AC3E}">
        <p14:creationId xmlns:p14="http://schemas.microsoft.com/office/powerpoint/2010/main" val="3644208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6622A55-482C-4977-A13C-92AECA064B3A}" type="datetimeFigureOut">
              <a:rPr kumimoji="1" lang="ja-JP" altLang="en-US" smtClean="0"/>
              <a:t>2017/9/19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3F1541-BE45-4E4F-AC52-832C27B6C785}" type="slidenum">
              <a:rPr kumimoji="1" lang="ja-JP" altLang="en-US" smtClean="0"/>
              <a:t>‹#›</a:t>
            </a:fld>
            <a:endParaRPr kumimoji="1" lang="ja-JP" altLang="en-US"/>
          </a:p>
        </p:txBody>
      </p:sp>
    </p:spTree>
    <p:extLst>
      <p:ext uri="{BB962C8B-B14F-4D97-AF65-F5344CB8AC3E}">
        <p14:creationId xmlns:p14="http://schemas.microsoft.com/office/powerpoint/2010/main" val="3942993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86622A55-482C-4977-A13C-92AECA064B3A}" type="datetimeFigureOut">
              <a:rPr kumimoji="1" lang="ja-JP" altLang="en-US" smtClean="0"/>
              <a:t>2017/9/19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E3F1541-BE45-4E4F-AC52-832C27B6C785}" type="slidenum">
              <a:rPr kumimoji="1" lang="ja-JP" altLang="en-US" smtClean="0"/>
              <a:t>‹#›</a:t>
            </a:fld>
            <a:endParaRPr kumimoji="1" lang="ja-JP" altLang="en-US"/>
          </a:p>
        </p:txBody>
      </p:sp>
    </p:spTree>
    <p:extLst>
      <p:ext uri="{BB962C8B-B14F-4D97-AF65-F5344CB8AC3E}">
        <p14:creationId xmlns:p14="http://schemas.microsoft.com/office/powerpoint/2010/main" val="880978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622A55-482C-4977-A13C-92AECA064B3A}" type="datetimeFigureOut">
              <a:rPr kumimoji="1" lang="ja-JP" altLang="en-US" smtClean="0"/>
              <a:t>2017/9/19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3F1541-BE45-4E4F-AC52-832C27B6C785}" type="slidenum">
              <a:rPr kumimoji="1" lang="ja-JP" altLang="en-US" smtClean="0"/>
              <a:t>‹#›</a:t>
            </a:fld>
            <a:endParaRPr kumimoji="1" lang="ja-JP" altLang="en-US"/>
          </a:p>
        </p:txBody>
      </p:sp>
    </p:spTree>
    <p:extLst>
      <p:ext uri="{BB962C8B-B14F-4D97-AF65-F5344CB8AC3E}">
        <p14:creationId xmlns:p14="http://schemas.microsoft.com/office/powerpoint/2010/main" val="3799303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6622A55-482C-4977-A13C-92AECA064B3A}" type="datetimeFigureOut">
              <a:rPr kumimoji="1" lang="ja-JP" altLang="en-US" smtClean="0"/>
              <a:t>2017/9/19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3F1541-BE45-4E4F-AC52-832C27B6C785}" type="slidenum">
              <a:rPr kumimoji="1" lang="ja-JP" altLang="en-US" smtClean="0"/>
              <a:t>‹#›</a:t>
            </a:fld>
            <a:endParaRPr kumimoji="1" lang="ja-JP" altLang="en-US"/>
          </a:p>
        </p:txBody>
      </p:sp>
    </p:spTree>
    <p:extLst>
      <p:ext uri="{BB962C8B-B14F-4D97-AF65-F5344CB8AC3E}">
        <p14:creationId xmlns:p14="http://schemas.microsoft.com/office/powerpoint/2010/main" val="2405427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6622A55-482C-4977-A13C-92AECA064B3A}" type="datetimeFigureOut">
              <a:rPr kumimoji="1" lang="ja-JP" altLang="en-US" smtClean="0"/>
              <a:t>2017/9/19</a:t>
            </a:fld>
            <a:endParaRPr kumimoji="1" lang="ja-JP" alt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CE3F1541-BE45-4E4F-AC52-832C27B6C785}" type="slidenum">
              <a:rPr kumimoji="1" lang="ja-JP" altLang="en-US" smtClean="0"/>
              <a:t>‹#›</a:t>
            </a:fld>
            <a:endParaRPr kumimoji="1" lang="ja-JP" altLang="en-US"/>
          </a:p>
        </p:txBody>
      </p:sp>
    </p:spTree>
    <p:extLst>
      <p:ext uri="{BB962C8B-B14F-4D97-AF65-F5344CB8AC3E}">
        <p14:creationId xmlns:p14="http://schemas.microsoft.com/office/powerpoint/2010/main" val="2537029556"/>
      </p:ext>
    </p:extLst>
  </p:cSld>
  <p:clrMap bg1="dk1" tx1="lt1" bg2="dk2" tx2="lt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 id="2147483815" r:id="rId17"/>
  </p:sldLayoutIdLst>
  <p:txStyles>
    <p:titleStyle>
      <a:lvl1pPr algn="l" defTabSz="914400" rtl="0" eaLnBrk="1" latinLnBrk="0" hangingPunct="1">
        <a:lnSpc>
          <a:spcPct val="90000"/>
        </a:lnSpc>
        <a:spcBef>
          <a:spcPct val="0"/>
        </a:spcBef>
        <a:buNone/>
        <a:defRPr kumimoji="1"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169C1B-BB99-4838-A4D1-BD62185B090B}"/>
              </a:ext>
            </a:extLst>
          </p:cNvPr>
          <p:cNvSpPr>
            <a:spLocks noGrp="1"/>
          </p:cNvSpPr>
          <p:nvPr>
            <p:ph type="ctrTitle"/>
          </p:nvPr>
        </p:nvSpPr>
        <p:spPr>
          <a:xfrm>
            <a:off x="181558" y="2613635"/>
            <a:ext cx="8575074" cy="1625855"/>
          </a:xfrm>
        </p:spPr>
        <p:txBody>
          <a:bodyPr anchor="ctr"/>
          <a:lstStyle/>
          <a:p>
            <a:pPr algn="ctr"/>
            <a:r>
              <a:rPr lang="ja-JP" altLang="en-US" sz="3600" dirty="0"/>
              <a:t>平成</a:t>
            </a:r>
            <a:r>
              <a:rPr lang="en-US" altLang="ja-JP" sz="3600" dirty="0"/>
              <a:t>30</a:t>
            </a:r>
            <a:r>
              <a:rPr lang="ja-JP" altLang="en-US" sz="3600" dirty="0"/>
              <a:t>年度</a:t>
            </a:r>
            <a:r>
              <a:rPr kumimoji="1" lang="ja-JP" altLang="en-US" sz="3600" dirty="0"/>
              <a:t>診療、介護報酬同時改定</a:t>
            </a:r>
            <a:br>
              <a:rPr lang="en-US" altLang="ja-JP" sz="3600" dirty="0"/>
            </a:br>
            <a:r>
              <a:rPr lang="ja-JP" altLang="en-US" sz="3600" dirty="0"/>
              <a:t>中間とりまとめのポイント</a:t>
            </a:r>
            <a:endParaRPr kumimoji="1" lang="ja-JP" altLang="en-US" dirty="0"/>
          </a:p>
        </p:txBody>
      </p:sp>
      <p:sp>
        <p:nvSpPr>
          <p:cNvPr id="3" name="サブタイトル 2">
            <a:extLst>
              <a:ext uri="{FF2B5EF4-FFF2-40B4-BE49-F238E27FC236}">
                <a16:creationId xmlns:a16="http://schemas.microsoft.com/office/drawing/2014/main" id="{F17118AC-B7C7-48D8-9E23-5F19B27473C2}"/>
              </a:ext>
            </a:extLst>
          </p:cNvPr>
          <p:cNvSpPr>
            <a:spLocks noGrp="1"/>
          </p:cNvSpPr>
          <p:nvPr>
            <p:ph type="subTitle" idx="1"/>
          </p:nvPr>
        </p:nvSpPr>
        <p:spPr>
          <a:xfrm>
            <a:off x="828103" y="4911276"/>
            <a:ext cx="9830661" cy="1117687"/>
          </a:xfrm>
        </p:spPr>
        <p:txBody>
          <a:bodyPr>
            <a:normAutofit/>
          </a:bodyPr>
          <a:lstStyle/>
          <a:p>
            <a:pPr algn="ctr"/>
            <a:r>
              <a:rPr kumimoji="1" lang="ja-JP" altLang="en-US" sz="4400" dirty="0"/>
              <a:t>参議院議員　石田昌宏</a:t>
            </a:r>
          </a:p>
        </p:txBody>
      </p:sp>
    </p:spTree>
    <p:extLst>
      <p:ext uri="{BB962C8B-B14F-4D97-AF65-F5344CB8AC3E}">
        <p14:creationId xmlns:p14="http://schemas.microsoft.com/office/powerpoint/2010/main" val="685066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71A929-01B9-431F-95AA-DF04E8E3EBD9}"/>
              </a:ext>
            </a:extLst>
          </p:cNvPr>
          <p:cNvSpPr>
            <a:spLocks noGrp="1"/>
          </p:cNvSpPr>
          <p:nvPr>
            <p:ph type="title"/>
          </p:nvPr>
        </p:nvSpPr>
        <p:spPr>
          <a:xfrm>
            <a:off x="339436" y="609601"/>
            <a:ext cx="9875520" cy="1356360"/>
          </a:xfrm>
        </p:spPr>
        <p:txBody>
          <a:bodyPr/>
          <a:lstStyle/>
          <a:p>
            <a:r>
              <a:rPr kumimoji="1" lang="ja-JP" altLang="en-US" dirty="0"/>
              <a:t>入院医療</a:t>
            </a:r>
            <a:r>
              <a:rPr lang="ja-JP" altLang="en-US" dirty="0"/>
              <a:t>　</a:t>
            </a:r>
            <a:r>
              <a:rPr kumimoji="1" lang="ja-JP" altLang="en-US" dirty="0"/>
              <a:t>一般病棟入院基本料の現状</a:t>
            </a:r>
            <a:r>
              <a:rPr kumimoji="1" lang="en-US" altLang="ja-JP" dirty="0"/>
              <a:t>2</a:t>
            </a:r>
            <a:endParaRPr kumimoji="1" lang="ja-JP" altLang="en-US" dirty="0"/>
          </a:p>
        </p:txBody>
      </p:sp>
      <p:sp>
        <p:nvSpPr>
          <p:cNvPr id="3" name="コンテンツ プレースホルダー 2">
            <a:extLst>
              <a:ext uri="{FF2B5EF4-FFF2-40B4-BE49-F238E27FC236}">
                <a16:creationId xmlns:a16="http://schemas.microsoft.com/office/drawing/2014/main" id="{83318820-13CE-45B6-955C-261EA6A6FD2D}"/>
              </a:ext>
            </a:extLst>
          </p:cNvPr>
          <p:cNvSpPr>
            <a:spLocks noGrp="1"/>
          </p:cNvSpPr>
          <p:nvPr>
            <p:ph idx="1"/>
          </p:nvPr>
        </p:nvSpPr>
        <p:spPr>
          <a:xfrm>
            <a:off x="718126" y="2113742"/>
            <a:ext cx="11206020" cy="5233785"/>
          </a:xfrm>
        </p:spPr>
        <p:txBody>
          <a:bodyPr>
            <a:normAutofit/>
          </a:bodyPr>
          <a:lstStyle/>
          <a:p>
            <a:pPr marL="360363" indent="-360363">
              <a:buFont typeface="Wingdings" panose="05000000000000000000" pitchFamily="2" charset="2"/>
              <a:buChar char="n"/>
            </a:pPr>
            <a:r>
              <a:rPr lang="en-US" altLang="ja-JP" sz="3200" dirty="0"/>
              <a:t>7</a:t>
            </a:r>
            <a:r>
              <a:rPr lang="ja-JP" altLang="en-US" sz="3200" dirty="0"/>
              <a:t>対</a:t>
            </a:r>
            <a:r>
              <a:rPr lang="en-US" altLang="ja-JP" sz="3200" dirty="0"/>
              <a:t>1</a:t>
            </a:r>
            <a:r>
              <a:rPr lang="ja-JP" altLang="en-US" sz="3200" dirty="0"/>
              <a:t>と</a:t>
            </a:r>
            <a:r>
              <a:rPr lang="en-US" altLang="ja-JP" sz="3200" dirty="0"/>
              <a:t>10</a:t>
            </a:r>
            <a:r>
              <a:rPr lang="ja-JP" altLang="en-US" sz="3200" dirty="0"/>
              <a:t>対</a:t>
            </a:r>
            <a:r>
              <a:rPr lang="en-US" altLang="ja-JP" sz="3200" dirty="0"/>
              <a:t>1</a:t>
            </a:r>
            <a:r>
              <a:rPr lang="ja-JP" altLang="en-US" sz="3200" dirty="0"/>
              <a:t>の届け出医療機関の特徴</a:t>
            </a:r>
            <a:endParaRPr lang="en-US" altLang="ja-JP" sz="3200" dirty="0"/>
          </a:p>
          <a:p>
            <a:pPr marL="442913" indent="-266700"/>
            <a:r>
              <a:rPr lang="ja-JP" altLang="en-US" sz="2600" dirty="0"/>
              <a:t>平均在院日数・病床利用率：医療機関のばらつきが大きい</a:t>
            </a:r>
            <a:br>
              <a:rPr lang="en-US" altLang="ja-JP" sz="2600" dirty="0"/>
            </a:br>
            <a:r>
              <a:rPr lang="en-US" altLang="ja-JP" sz="2600" dirty="0"/>
              <a:t>※10</a:t>
            </a:r>
            <a:r>
              <a:rPr lang="ja-JP" altLang="en-US" sz="2600" dirty="0"/>
              <a:t>対</a:t>
            </a:r>
            <a:r>
              <a:rPr lang="en-US" altLang="ja-JP" sz="2600" dirty="0"/>
              <a:t>1</a:t>
            </a:r>
            <a:r>
              <a:rPr lang="ja-JP" altLang="en-US" sz="2600" dirty="0"/>
              <a:t>届け出医療機関の中にも</a:t>
            </a:r>
            <a:r>
              <a:rPr lang="en-US" altLang="ja-JP" sz="2600" dirty="0"/>
              <a:t>7</a:t>
            </a:r>
            <a:r>
              <a:rPr lang="ja-JP" altLang="en-US" sz="2600" dirty="0"/>
              <a:t>対</a:t>
            </a:r>
            <a:r>
              <a:rPr lang="en-US" altLang="ja-JP" sz="2600" dirty="0"/>
              <a:t>1</a:t>
            </a:r>
            <a:r>
              <a:rPr lang="ja-JP" altLang="en-US" sz="2600" dirty="0"/>
              <a:t>相当のデータを示す施設がある</a:t>
            </a:r>
          </a:p>
          <a:p>
            <a:pPr marL="442913" indent="-266700"/>
            <a:r>
              <a:rPr lang="ja-JP" altLang="en-US" sz="2600" dirty="0"/>
              <a:t>重症度</a:t>
            </a:r>
            <a:r>
              <a:rPr lang="en-US" altLang="ja-JP" sz="2600" dirty="0"/>
              <a:t>, </a:t>
            </a:r>
            <a:r>
              <a:rPr lang="ja-JP" altLang="en-US" sz="2600" dirty="0"/>
              <a:t>医療・看護必要度：</a:t>
            </a:r>
            <a:r>
              <a:rPr lang="en-US" altLang="ja-JP" sz="2600" dirty="0"/>
              <a:t>7</a:t>
            </a:r>
            <a:r>
              <a:rPr lang="ja-JP" altLang="en-US" sz="2600" dirty="0"/>
              <a:t>対</a:t>
            </a:r>
            <a:r>
              <a:rPr lang="en-US" altLang="ja-JP" sz="2600" dirty="0"/>
              <a:t>1</a:t>
            </a:r>
            <a:r>
              <a:rPr lang="ja-JP" altLang="en-US" sz="2600" dirty="0"/>
              <a:t>の方が重症度が高い</a:t>
            </a:r>
            <a:br>
              <a:rPr lang="en-US" altLang="ja-JP" sz="2600" dirty="0"/>
            </a:br>
            <a:r>
              <a:rPr lang="en-US" altLang="ja-JP" sz="2600" dirty="0"/>
              <a:t>※</a:t>
            </a:r>
            <a:r>
              <a:rPr lang="ja-JP" altLang="en-US" sz="2600" dirty="0"/>
              <a:t>重症度</a:t>
            </a:r>
            <a:r>
              <a:rPr lang="en-US" altLang="ja-JP" sz="2600" dirty="0"/>
              <a:t>, </a:t>
            </a:r>
            <a:r>
              <a:rPr lang="ja-JP" altLang="en-US" sz="2600" dirty="0"/>
              <a:t>医療・看護必要度の該当患者割合と看護職員実配置辺り病床数</a:t>
            </a:r>
            <a:br>
              <a:rPr lang="en-US" altLang="ja-JP" sz="2600" dirty="0"/>
            </a:br>
            <a:r>
              <a:rPr lang="ja-JP" altLang="en-US" sz="2600" dirty="0"/>
              <a:t>　 は</a:t>
            </a:r>
            <a:r>
              <a:rPr lang="en-US" altLang="ja-JP" sz="2600" dirty="0"/>
              <a:t>10</a:t>
            </a:r>
            <a:r>
              <a:rPr lang="ja-JP" altLang="en-US" sz="2600" dirty="0"/>
              <a:t>対</a:t>
            </a:r>
            <a:r>
              <a:rPr lang="en-US" altLang="ja-JP" sz="2600" dirty="0"/>
              <a:t>1</a:t>
            </a:r>
            <a:r>
              <a:rPr lang="ja-JP" altLang="en-US" sz="2600" dirty="0"/>
              <a:t>でも</a:t>
            </a:r>
            <a:r>
              <a:rPr lang="en-US" altLang="ja-JP" sz="2600" dirty="0"/>
              <a:t>7</a:t>
            </a:r>
            <a:r>
              <a:rPr lang="ja-JP" altLang="en-US" sz="2600" dirty="0"/>
              <a:t>対</a:t>
            </a:r>
            <a:r>
              <a:rPr lang="en-US" altLang="ja-JP" sz="2600" dirty="0"/>
              <a:t>1</a:t>
            </a:r>
            <a:r>
              <a:rPr lang="ja-JP" altLang="en-US" sz="2600" dirty="0"/>
              <a:t>相当の医療機関がある</a:t>
            </a:r>
            <a:endParaRPr lang="en-US" altLang="ja-JP" sz="2600" dirty="0"/>
          </a:p>
          <a:p>
            <a:pPr marL="442913" indent="-266700"/>
            <a:r>
              <a:rPr lang="ja-JP" altLang="en-US" sz="2600" dirty="0"/>
              <a:t>平均在院日数：分布のばらつきあり</a:t>
            </a:r>
            <a:endParaRPr lang="en-US" altLang="ja-JP" sz="2600" dirty="0"/>
          </a:p>
          <a:p>
            <a:pPr marL="633413" indent="-457200">
              <a:buFont typeface="Wingdings" panose="05000000000000000000" pitchFamily="2" charset="2"/>
              <a:buChar char="n"/>
            </a:pPr>
            <a:r>
              <a:rPr lang="ja-JP" altLang="en-US" sz="3200" dirty="0"/>
              <a:t>一般病棟入院基本料</a:t>
            </a:r>
            <a:endParaRPr lang="en-US" altLang="ja-JP" sz="3200" dirty="0"/>
          </a:p>
          <a:p>
            <a:pPr marL="442913" indent="-266700"/>
            <a:r>
              <a:rPr lang="ja-JP" altLang="en-US" sz="2600" dirty="0"/>
              <a:t>入院診療中の基本的な療養に必要な費用（環境、看護、医学管理など）</a:t>
            </a:r>
            <a:br>
              <a:rPr lang="en-US" altLang="ja-JP" sz="2600" dirty="0"/>
            </a:br>
            <a:r>
              <a:rPr lang="ja-JP" altLang="en-US" sz="2600" dirty="0"/>
              <a:t>現行は看護職員配置、医療配置などにもとづいて算定</a:t>
            </a:r>
          </a:p>
        </p:txBody>
      </p:sp>
    </p:spTree>
    <p:extLst>
      <p:ext uri="{BB962C8B-B14F-4D97-AF65-F5344CB8AC3E}">
        <p14:creationId xmlns:p14="http://schemas.microsoft.com/office/powerpoint/2010/main" val="760691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71A929-01B9-431F-95AA-DF04E8E3EBD9}"/>
              </a:ext>
            </a:extLst>
          </p:cNvPr>
          <p:cNvSpPr>
            <a:spLocks noGrp="1"/>
          </p:cNvSpPr>
          <p:nvPr>
            <p:ph type="title"/>
          </p:nvPr>
        </p:nvSpPr>
        <p:spPr>
          <a:xfrm>
            <a:off x="339436" y="609601"/>
            <a:ext cx="9875520" cy="1356360"/>
          </a:xfrm>
        </p:spPr>
        <p:txBody>
          <a:bodyPr/>
          <a:lstStyle/>
          <a:p>
            <a:r>
              <a:rPr kumimoji="1" lang="ja-JP" altLang="en-US" dirty="0"/>
              <a:t>入院医療</a:t>
            </a:r>
            <a:r>
              <a:rPr lang="ja-JP" altLang="en-US" dirty="0"/>
              <a:t>　</a:t>
            </a:r>
            <a:r>
              <a:rPr kumimoji="1" lang="ja-JP" altLang="en-US" dirty="0"/>
              <a:t>一般病棟入院基本料の現状</a:t>
            </a:r>
            <a:r>
              <a:rPr kumimoji="1" lang="en-US" altLang="ja-JP" dirty="0"/>
              <a:t>2</a:t>
            </a:r>
            <a:endParaRPr kumimoji="1" lang="ja-JP" altLang="en-US" dirty="0"/>
          </a:p>
        </p:txBody>
      </p:sp>
      <p:sp>
        <p:nvSpPr>
          <p:cNvPr id="3" name="コンテンツ プレースホルダー 2">
            <a:extLst>
              <a:ext uri="{FF2B5EF4-FFF2-40B4-BE49-F238E27FC236}">
                <a16:creationId xmlns:a16="http://schemas.microsoft.com/office/drawing/2014/main" id="{83318820-13CE-45B6-955C-261EA6A6FD2D}"/>
              </a:ext>
            </a:extLst>
          </p:cNvPr>
          <p:cNvSpPr>
            <a:spLocks noGrp="1"/>
          </p:cNvSpPr>
          <p:nvPr>
            <p:ph idx="1"/>
          </p:nvPr>
        </p:nvSpPr>
        <p:spPr>
          <a:xfrm>
            <a:off x="718126" y="2113742"/>
            <a:ext cx="11206020" cy="5233785"/>
          </a:xfrm>
        </p:spPr>
        <p:txBody>
          <a:bodyPr>
            <a:normAutofit/>
          </a:bodyPr>
          <a:lstStyle/>
          <a:p>
            <a:pPr marL="360363" indent="-360363">
              <a:buFont typeface="Wingdings" panose="05000000000000000000" pitchFamily="2" charset="2"/>
              <a:buChar char="n"/>
            </a:pPr>
            <a:r>
              <a:rPr lang="en-US" altLang="ja-JP" sz="3200" dirty="0"/>
              <a:t>7</a:t>
            </a:r>
            <a:r>
              <a:rPr lang="ja-JP" altLang="en-US" sz="3200" dirty="0"/>
              <a:t>対</a:t>
            </a:r>
            <a:r>
              <a:rPr lang="en-US" altLang="ja-JP" sz="3200" dirty="0"/>
              <a:t>1</a:t>
            </a:r>
            <a:r>
              <a:rPr lang="ja-JP" altLang="en-US" sz="3200" dirty="0"/>
              <a:t>と</a:t>
            </a:r>
            <a:r>
              <a:rPr lang="en-US" altLang="ja-JP" sz="3200" dirty="0"/>
              <a:t>10</a:t>
            </a:r>
            <a:r>
              <a:rPr lang="ja-JP" altLang="en-US" sz="3200" dirty="0"/>
              <a:t>対</a:t>
            </a:r>
            <a:r>
              <a:rPr lang="en-US" altLang="ja-JP" sz="3200" dirty="0"/>
              <a:t>1</a:t>
            </a:r>
            <a:r>
              <a:rPr lang="ja-JP" altLang="en-US" sz="3200" dirty="0"/>
              <a:t>の届け出医療機関の特徴</a:t>
            </a:r>
            <a:endParaRPr lang="en-US" altLang="ja-JP" sz="3200" dirty="0"/>
          </a:p>
          <a:p>
            <a:pPr marL="442913" indent="-266700"/>
            <a:r>
              <a:rPr lang="ja-JP" altLang="en-US" sz="2600" dirty="0"/>
              <a:t>平均在院日数・病床利用率：医療機関のばらつきが大きい</a:t>
            </a:r>
            <a:br>
              <a:rPr lang="en-US" altLang="ja-JP" sz="2600" dirty="0"/>
            </a:br>
            <a:r>
              <a:rPr lang="en-US" altLang="ja-JP" sz="2600" dirty="0"/>
              <a:t>※10</a:t>
            </a:r>
            <a:r>
              <a:rPr lang="ja-JP" altLang="en-US" sz="2600" dirty="0"/>
              <a:t>対</a:t>
            </a:r>
            <a:r>
              <a:rPr lang="en-US" altLang="ja-JP" sz="2600" dirty="0"/>
              <a:t>1</a:t>
            </a:r>
            <a:r>
              <a:rPr lang="ja-JP" altLang="en-US" sz="2600" dirty="0"/>
              <a:t>届け出医療機関の中にも</a:t>
            </a:r>
            <a:r>
              <a:rPr lang="en-US" altLang="ja-JP" sz="2600" dirty="0"/>
              <a:t>7</a:t>
            </a:r>
            <a:r>
              <a:rPr lang="ja-JP" altLang="en-US" sz="2600" dirty="0"/>
              <a:t>対</a:t>
            </a:r>
            <a:r>
              <a:rPr lang="en-US" altLang="ja-JP" sz="2600" dirty="0"/>
              <a:t>1</a:t>
            </a:r>
            <a:r>
              <a:rPr lang="ja-JP" altLang="en-US" sz="2600" dirty="0"/>
              <a:t>相当のデータを示す施設がある</a:t>
            </a:r>
          </a:p>
          <a:p>
            <a:pPr marL="442913" indent="-266700"/>
            <a:r>
              <a:rPr lang="ja-JP" altLang="en-US" sz="2600" dirty="0"/>
              <a:t>重症度</a:t>
            </a:r>
            <a:r>
              <a:rPr lang="en-US" altLang="ja-JP" sz="2600" dirty="0"/>
              <a:t>, </a:t>
            </a:r>
            <a:r>
              <a:rPr lang="ja-JP" altLang="en-US" sz="2600" dirty="0"/>
              <a:t>医療・看護必要度：</a:t>
            </a:r>
            <a:r>
              <a:rPr lang="en-US" altLang="ja-JP" sz="2600" dirty="0"/>
              <a:t>7</a:t>
            </a:r>
            <a:r>
              <a:rPr lang="ja-JP" altLang="en-US" sz="2600" dirty="0"/>
              <a:t>対</a:t>
            </a:r>
            <a:r>
              <a:rPr lang="en-US" altLang="ja-JP" sz="2600" dirty="0"/>
              <a:t>1</a:t>
            </a:r>
            <a:r>
              <a:rPr lang="ja-JP" altLang="en-US" sz="2600" dirty="0"/>
              <a:t>の方が重症度が高い</a:t>
            </a:r>
            <a:br>
              <a:rPr lang="en-US" altLang="ja-JP" sz="2600" dirty="0"/>
            </a:br>
            <a:r>
              <a:rPr lang="en-US" altLang="ja-JP" sz="2600" dirty="0"/>
              <a:t>※</a:t>
            </a:r>
            <a:r>
              <a:rPr lang="ja-JP" altLang="en-US" sz="2600" dirty="0"/>
              <a:t>重症度</a:t>
            </a:r>
            <a:r>
              <a:rPr lang="en-US" altLang="ja-JP" sz="2600" dirty="0"/>
              <a:t>, </a:t>
            </a:r>
            <a:r>
              <a:rPr lang="ja-JP" altLang="en-US" sz="2600" dirty="0"/>
              <a:t>医療・看護必要度の該当患者割合と看護職員実配置辺り病床数</a:t>
            </a:r>
            <a:br>
              <a:rPr lang="en-US" altLang="ja-JP" sz="2600" dirty="0"/>
            </a:br>
            <a:r>
              <a:rPr lang="ja-JP" altLang="en-US" sz="2600" dirty="0"/>
              <a:t>　 は</a:t>
            </a:r>
            <a:r>
              <a:rPr lang="en-US" altLang="ja-JP" sz="2600" dirty="0"/>
              <a:t>10</a:t>
            </a:r>
            <a:r>
              <a:rPr lang="ja-JP" altLang="en-US" sz="2600" dirty="0"/>
              <a:t>対</a:t>
            </a:r>
            <a:r>
              <a:rPr lang="en-US" altLang="ja-JP" sz="2600" dirty="0"/>
              <a:t>1</a:t>
            </a:r>
            <a:r>
              <a:rPr lang="ja-JP" altLang="en-US" sz="2600" dirty="0"/>
              <a:t>でも</a:t>
            </a:r>
            <a:r>
              <a:rPr lang="en-US" altLang="ja-JP" sz="2600" dirty="0"/>
              <a:t>7</a:t>
            </a:r>
            <a:r>
              <a:rPr lang="ja-JP" altLang="en-US" sz="2600" dirty="0"/>
              <a:t>対</a:t>
            </a:r>
            <a:r>
              <a:rPr lang="en-US" altLang="ja-JP" sz="2600" dirty="0"/>
              <a:t>1</a:t>
            </a:r>
            <a:r>
              <a:rPr lang="ja-JP" altLang="en-US" sz="2600" dirty="0"/>
              <a:t>相当の医療機関がある</a:t>
            </a:r>
            <a:endParaRPr lang="en-US" altLang="ja-JP" sz="2600" dirty="0"/>
          </a:p>
          <a:p>
            <a:pPr marL="442913" indent="-266700"/>
            <a:r>
              <a:rPr lang="ja-JP" altLang="en-US" sz="2600" dirty="0"/>
              <a:t>平均在院日数：分布のばらつきあり</a:t>
            </a:r>
            <a:endParaRPr lang="en-US" altLang="ja-JP" sz="2600" dirty="0"/>
          </a:p>
          <a:p>
            <a:pPr marL="633413" indent="-457200">
              <a:buFont typeface="Wingdings" panose="05000000000000000000" pitchFamily="2" charset="2"/>
              <a:buChar char="n"/>
            </a:pPr>
            <a:r>
              <a:rPr lang="ja-JP" altLang="en-US" sz="3200" dirty="0"/>
              <a:t>一般病棟入院基本料</a:t>
            </a:r>
            <a:endParaRPr lang="en-US" altLang="ja-JP" sz="3200" dirty="0"/>
          </a:p>
          <a:p>
            <a:pPr marL="442913" indent="-266700"/>
            <a:r>
              <a:rPr lang="ja-JP" altLang="en-US" sz="2600" dirty="0"/>
              <a:t>入院診療中の基本的な療養に必要な費用（環境、看護、医学管理など）</a:t>
            </a:r>
            <a:br>
              <a:rPr lang="en-US" altLang="ja-JP" sz="2600" dirty="0"/>
            </a:br>
            <a:r>
              <a:rPr lang="ja-JP" altLang="en-US" sz="2600" dirty="0"/>
              <a:t>現行は看護職員配置、医療配置などにもとづいて算定</a:t>
            </a:r>
          </a:p>
        </p:txBody>
      </p:sp>
      <p:sp>
        <p:nvSpPr>
          <p:cNvPr id="6" name="正方形/長方形 5">
            <a:extLst>
              <a:ext uri="{FF2B5EF4-FFF2-40B4-BE49-F238E27FC236}">
                <a16:creationId xmlns:a16="http://schemas.microsoft.com/office/drawing/2014/main" id="{8EEE347C-BF77-4D38-A168-68D276B7B7D5}"/>
              </a:ext>
            </a:extLst>
          </p:cNvPr>
          <p:cNvSpPr/>
          <p:nvPr/>
        </p:nvSpPr>
        <p:spPr>
          <a:xfrm>
            <a:off x="4135580" y="5130798"/>
            <a:ext cx="7723910" cy="586511"/>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marL="285750" indent="-285750">
              <a:buFont typeface="Arial" panose="020B0604020202020204" pitchFamily="34" charset="0"/>
              <a:buChar char="•"/>
            </a:pPr>
            <a:r>
              <a:rPr kumimoji="1" lang="ja-JP" altLang="en-US" sz="2800" dirty="0"/>
              <a:t>患者の状態や診療の効率性の要素の考慮が必要</a:t>
            </a:r>
            <a:endParaRPr kumimoji="1" lang="en-US" altLang="ja-JP" sz="2800" dirty="0"/>
          </a:p>
        </p:txBody>
      </p:sp>
    </p:spTree>
    <p:extLst>
      <p:ext uri="{BB962C8B-B14F-4D97-AF65-F5344CB8AC3E}">
        <p14:creationId xmlns:p14="http://schemas.microsoft.com/office/powerpoint/2010/main" val="2817017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71A929-01B9-431F-95AA-DF04E8E3EBD9}"/>
              </a:ext>
            </a:extLst>
          </p:cNvPr>
          <p:cNvSpPr>
            <a:spLocks noGrp="1"/>
          </p:cNvSpPr>
          <p:nvPr>
            <p:ph type="title"/>
          </p:nvPr>
        </p:nvSpPr>
        <p:spPr>
          <a:xfrm>
            <a:off x="339436" y="609601"/>
            <a:ext cx="9875520" cy="1356360"/>
          </a:xfrm>
        </p:spPr>
        <p:txBody>
          <a:bodyPr/>
          <a:lstStyle/>
          <a:p>
            <a:r>
              <a:rPr kumimoji="1" lang="ja-JP" altLang="en-US" dirty="0"/>
              <a:t>入院医療</a:t>
            </a:r>
            <a:r>
              <a:rPr lang="ja-JP" altLang="en-US" dirty="0"/>
              <a:t>　</a:t>
            </a:r>
            <a:r>
              <a:rPr kumimoji="1" lang="ja-JP" altLang="en-US" dirty="0"/>
              <a:t>一般病棟入院基本料の現状</a:t>
            </a:r>
            <a:r>
              <a:rPr kumimoji="1" lang="en-US" altLang="ja-JP" dirty="0"/>
              <a:t>2</a:t>
            </a:r>
            <a:endParaRPr kumimoji="1" lang="ja-JP" altLang="en-US" dirty="0"/>
          </a:p>
        </p:txBody>
      </p:sp>
      <p:sp>
        <p:nvSpPr>
          <p:cNvPr id="3" name="コンテンツ プレースホルダー 2">
            <a:extLst>
              <a:ext uri="{FF2B5EF4-FFF2-40B4-BE49-F238E27FC236}">
                <a16:creationId xmlns:a16="http://schemas.microsoft.com/office/drawing/2014/main" id="{83318820-13CE-45B6-955C-261EA6A6FD2D}"/>
              </a:ext>
            </a:extLst>
          </p:cNvPr>
          <p:cNvSpPr>
            <a:spLocks noGrp="1"/>
          </p:cNvSpPr>
          <p:nvPr>
            <p:ph idx="1"/>
          </p:nvPr>
        </p:nvSpPr>
        <p:spPr>
          <a:xfrm>
            <a:off x="718126" y="2113742"/>
            <a:ext cx="11206020" cy="5233785"/>
          </a:xfrm>
        </p:spPr>
        <p:txBody>
          <a:bodyPr>
            <a:normAutofit/>
          </a:bodyPr>
          <a:lstStyle/>
          <a:p>
            <a:pPr marL="360363" indent="-360363">
              <a:buFont typeface="Wingdings" panose="05000000000000000000" pitchFamily="2" charset="2"/>
              <a:buChar char="n"/>
            </a:pPr>
            <a:r>
              <a:rPr lang="en-US" altLang="ja-JP" sz="3200" dirty="0"/>
              <a:t>7</a:t>
            </a:r>
            <a:r>
              <a:rPr lang="ja-JP" altLang="en-US" sz="3200" dirty="0"/>
              <a:t>対</a:t>
            </a:r>
            <a:r>
              <a:rPr lang="en-US" altLang="ja-JP" sz="3200" dirty="0"/>
              <a:t>1</a:t>
            </a:r>
            <a:r>
              <a:rPr lang="ja-JP" altLang="en-US" sz="3200" dirty="0"/>
              <a:t>と</a:t>
            </a:r>
            <a:r>
              <a:rPr lang="en-US" altLang="ja-JP" sz="3200" dirty="0"/>
              <a:t>10</a:t>
            </a:r>
            <a:r>
              <a:rPr lang="ja-JP" altLang="en-US" sz="3200" dirty="0"/>
              <a:t>対</a:t>
            </a:r>
            <a:r>
              <a:rPr lang="en-US" altLang="ja-JP" sz="3200" dirty="0"/>
              <a:t>1</a:t>
            </a:r>
            <a:r>
              <a:rPr lang="ja-JP" altLang="en-US" sz="3200" dirty="0"/>
              <a:t>の届け出医療機関の特徴</a:t>
            </a:r>
            <a:endParaRPr lang="en-US" altLang="ja-JP" sz="3200" dirty="0"/>
          </a:p>
          <a:p>
            <a:pPr marL="442913" indent="-266700"/>
            <a:r>
              <a:rPr lang="ja-JP" altLang="en-US" sz="2600" dirty="0"/>
              <a:t>平均在院日数・病床利用率：医療機関のばらつきが大きい</a:t>
            </a:r>
            <a:br>
              <a:rPr lang="en-US" altLang="ja-JP" sz="2600" dirty="0"/>
            </a:br>
            <a:r>
              <a:rPr lang="en-US" altLang="ja-JP" sz="2600" dirty="0"/>
              <a:t>※10</a:t>
            </a:r>
            <a:r>
              <a:rPr lang="ja-JP" altLang="en-US" sz="2600" dirty="0"/>
              <a:t>対</a:t>
            </a:r>
            <a:r>
              <a:rPr lang="en-US" altLang="ja-JP" sz="2600" dirty="0"/>
              <a:t>1</a:t>
            </a:r>
            <a:r>
              <a:rPr lang="ja-JP" altLang="en-US" sz="2600" dirty="0"/>
              <a:t>届け出医療機関の中にも</a:t>
            </a:r>
            <a:r>
              <a:rPr lang="en-US" altLang="ja-JP" sz="2600" dirty="0"/>
              <a:t>7</a:t>
            </a:r>
            <a:r>
              <a:rPr lang="ja-JP" altLang="en-US" sz="2600" dirty="0"/>
              <a:t>対</a:t>
            </a:r>
            <a:r>
              <a:rPr lang="en-US" altLang="ja-JP" sz="2600" dirty="0"/>
              <a:t>1</a:t>
            </a:r>
            <a:r>
              <a:rPr lang="ja-JP" altLang="en-US" sz="2600" dirty="0"/>
              <a:t>相当のデータを示す施設がある</a:t>
            </a:r>
          </a:p>
          <a:p>
            <a:pPr marL="442913" indent="-266700"/>
            <a:r>
              <a:rPr lang="ja-JP" altLang="en-US" sz="2600" dirty="0"/>
              <a:t>重症度</a:t>
            </a:r>
            <a:r>
              <a:rPr lang="en-US" altLang="ja-JP" sz="2600" dirty="0"/>
              <a:t>, </a:t>
            </a:r>
            <a:r>
              <a:rPr lang="ja-JP" altLang="en-US" sz="2600" dirty="0"/>
              <a:t>医療・看護必要度：</a:t>
            </a:r>
            <a:r>
              <a:rPr lang="en-US" altLang="ja-JP" sz="2600" dirty="0"/>
              <a:t>7</a:t>
            </a:r>
            <a:r>
              <a:rPr lang="ja-JP" altLang="en-US" sz="2600" dirty="0"/>
              <a:t>対</a:t>
            </a:r>
            <a:r>
              <a:rPr lang="en-US" altLang="ja-JP" sz="2600" dirty="0"/>
              <a:t>1</a:t>
            </a:r>
            <a:r>
              <a:rPr lang="ja-JP" altLang="en-US" sz="2600" dirty="0"/>
              <a:t>の方が重症度が高い</a:t>
            </a:r>
            <a:br>
              <a:rPr lang="en-US" altLang="ja-JP" sz="2600" dirty="0"/>
            </a:br>
            <a:r>
              <a:rPr lang="en-US" altLang="ja-JP" sz="2600" dirty="0"/>
              <a:t>※</a:t>
            </a:r>
            <a:r>
              <a:rPr lang="ja-JP" altLang="en-US" sz="2600" dirty="0"/>
              <a:t>重症度</a:t>
            </a:r>
            <a:r>
              <a:rPr lang="en-US" altLang="ja-JP" sz="2600" dirty="0"/>
              <a:t>, </a:t>
            </a:r>
            <a:r>
              <a:rPr lang="ja-JP" altLang="en-US" sz="2600" dirty="0"/>
              <a:t>医療・看護必要度の該当患者割合と看護職員実配置辺り病床数</a:t>
            </a:r>
            <a:br>
              <a:rPr lang="en-US" altLang="ja-JP" sz="2600" dirty="0"/>
            </a:br>
            <a:r>
              <a:rPr lang="ja-JP" altLang="en-US" sz="2600" dirty="0"/>
              <a:t>　 は</a:t>
            </a:r>
            <a:r>
              <a:rPr lang="en-US" altLang="ja-JP" sz="2600" dirty="0"/>
              <a:t>10</a:t>
            </a:r>
            <a:r>
              <a:rPr lang="ja-JP" altLang="en-US" sz="2600" dirty="0"/>
              <a:t>対</a:t>
            </a:r>
            <a:r>
              <a:rPr lang="en-US" altLang="ja-JP" sz="2600" dirty="0"/>
              <a:t>1</a:t>
            </a:r>
            <a:r>
              <a:rPr lang="ja-JP" altLang="en-US" sz="2600" dirty="0"/>
              <a:t>でも</a:t>
            </a:r>
            <a:r>
              <a:rPr lang="en-US" altLang="ja-JP" sz="2600" dirty="0"/>
              <a:t>7</a:t>
            </a:r>
            <a:r>
              <a:rPr lang="ja-JP" altLang="en-US" sz="2600" dirty="0"/>
              <a:t>対</a:t>
            </a:r>
            <a:r>
              <a:rPr lang="en-US" altLang="ja-JP" sz="2600" dirty="0"/>
              <a:t>1</a:t>
            </a:r>
            <a:r>
              <a:rPr lang="ja-JP" altLang="en-US" sz="2600" dirty="0"/>
              <a:t>相当の医療機関がある</a:t>
            </a:r>
            <a:endParaRPr lang="en-US" altLang="ja-JP" sz="2600" dirty="0"/>
          </a:p>
          <a:p>
            <a:pPr marL="442913" indent="-266700"/>
            <a:r>
              <a:rPr lang="ja-JP" altLang="en-US" sz="2600" dirty="0"/>
              <a:t>平均在院日数：分布のばらつきあり</a:t>
            </a:r>
            <a:endParaRPr lang="en-US" altLang="ja-JP" sz="2600" dirty="0"/>
          </a:p>
          <a:p>
            <a:pPr marL="633413" indent="-457200">
              <a:buFont typeface="Wingdings" panose="05000000000000000000" pitchFamily="2" charset="2"/>
              <a:buChar char="n"/>
            </a:pPr>
            <a:r>
              <a:rPr lang="ja-JP" altLang="en-US" sz="3200" dirty="0"/>
              <a:t>一般病棟入院基本料</a:t>
            </a:r>
            <a:endParaRPr lang="en-US" altLang="ja-JP" sz="3200" dirty="0"/>
          </a:p>
          <a:p>
            <a:pPr marL="442913" indent="-266700"/>
            <a:r>
              <a:rPr lang="ja-JP" altLang="en-US" sz="2600" dirty="0"/>
              <a:t>入院診療中の基本的な療養に必要な費用（環境、看護、医学管理など）</a:t>
            </a:r>
            <a:br>
              <a:rPr lang="en-US" altLang="ja-JP" sz="2600" dirty="0"/>
            </a:br>
            <a:r>
              <a:rPr lang="ja-JP" altLang="en-US" sz="2600" dirty="0"/>
              <a:t>現行は看護職員配置、医療配置などにもとづいて算定</a:t>
            </a:r>
          </a:p>
        </p:txBody>
      </p:sp>
    </p:spTree>
    <p:extLst>
      <p:ext uri="{BB962C8B-B14F-4D97-AF65-F5344CB8AC3E}">
        <p14:creationId xmlns:p14="http://schemas.microsoft.com/office/powerpoint/2010/main" val="2080143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7E91C7-EC15-472D-8C90-06A1C7D3DD78}"/>
              </a:ext>
            </a:extLst>
          </p:cNvPr>
          <p:cNvSpPr>
            <a:spLocks noGrp="1"/>
          </p:cNvSpPr>
          <p:nvPr>
            <p:ph type="title"/>
          </p:nvPr>
        </p:nvSpPr>
        <p:spPr>
          <a:xfrm>
            <a:off x="329339" y="637308"/>
            <a:ext cx="9613861" cy="1332347"/>
          </a:xfrm>
        </p:spPr>
        <p:txBody>
          <a:bodyPr/>
          <a:lstStyle/>
          <a:p>
            <a:r>
              <a:rPr kumimoji="1" lang="ja-JP" altLang="en-US" dirty="0"/>
              <a:t>入院医療　</a:t>
            </a:r>
            <a:r>
              <a:rPr lang="ja-JP" altLang="en-US" dirty="0"/>
              <a:t>地域包括ケア病棟</a:t>
            </a:r>
            <a:endParaRPr kumimoji="1" lang="ja-JP" altLang="en-US" dirty="0"/>
          </a:p>
        </p:txBody>
      </p:sp>
      <p:sp>
        <p:nvSpPr>
          <p:cNvPr id="3" name="コンテンツ プレースホルダー 2">
            <a:extLst>
              <a:ext uri="{FF2B5EF4-FFF2-40B4-BE49-F238E27FC236}">
                <a16:creationId xmlns:a16="http://schemas.microsoft.com/office/drawing/2014/main" id="{4C875BB8-FCAC-4EE9-BBE2-249F7030A6FD}"/>
              </a:ext>
            </a:extLst>
          </p:cNvPr>
          <p:cNvSpPr>
            <a:spLocks noGrp="1"/>
          </p:cNvSpPr>
          <p:nvPr>
            <p:ph idx="1"/>
          </p:nvPr>
        </p:nvSpPr>
        <p:spPr>
          <a:xfrm>
            <a:off x="680321" y="1988127"/>
            <a:ext cx="11280770" cy="4722091"/>
          </a:xfrm>
        </p:spPr>
        <p:txBody>
          <a:bodyPr>
            <a:normAutofit/>
          </a:bodyPr>
          <a:lstStyle/>
          <a:p>
            <a:pPr marL="360363" indent="-360363">
              <a:buFont typeface="Wingdings" panose="05000000000000000000" pitchFamily="2" charset="2"/>
              <a:buChar char="n"/>
            </a:pPr>
            <a:r>
              <a:rPr kumimoji="1" lang="ja-JP" altLang="en-US" sz="3200" dirty="0"/>
              <a:t>地域包括ケア病棟の目的</a:t>
            </a:r>
            <a:endParaRPr kumimoji="1" lang="en-US" altLang="ja-JP" sz="3200" dirty="0"/>
          </a:p>
          <a:p>
            <a:pPr marL="442913" indent="-266700"/>
            <a:r>
              <a:rPr kumimoji="1" lang="ja-JP" altLang="en-US" sz="2800" dirty="0"/>
              <a:t>急性期治療経過後</a:t>
            </a:r>
            <a:r>
              <a:rPr kumimoji="1" lang="en-US" altLang="ja-JP" sz="2800" dirty="0"/>
              <a:t>, </a:t>
            </a:r>
            <a:r>
              <a:rPr kumimoji="1" lang="ja-JP" altLang="en-US" sz="2800" dirty="0"/>
              <a:t>在宅療養中の患者を主な対象とした在宅復帰支援</a:t>
            </a:r>
            <a:endParaRPr lang="en-US" altLang="ja-JP" sz="2800" dirty="0"/>
          </a:p>
          <a:p>
            <a:pPr marL="360363" indent="-360363">
              <a:buFont typeface="Wingdings" panose="05000000000000000000" pitchFamily="2" charset="2"/>
              <a:buChar char="n"/>
            </a:pPr>
            <a:r>
              <a:rPr kumimoji="1" lang="ja-JP" altLang="en-US" sz="3200" dirty="0"/>
              <a:t>特徴</a:t>
            </a:r>
            <a:endParaRPr kumimoji="1" lang="en-US" altLang="ja-JP" sz="3200" dirty="0"/>
          </a:p>
          <a:p>
            <a:pPr marL="442913" indent="-266700"/>
            <a:r>
              <a:rPr kumimoji="1" lang="ja-JP" altLang="en-US" sz="2800" dirty="0"/>
              <a:t>届け出数が増加している</a:t>
            </a:r>
            <a:endParaRPr lang="en-US" altLang="ja-JP" sz="2800" dirty="0"/>
          </a:p>
          <a:p>
            <a:pPr marL="442913" indent="-266700"/>
            <a:r>
              <a:rPr lang="ja-JP" altLang="en-US" sz="2800" dirty="0"/>
              <a:t>一般病棟</a:t>
            </a:r>
            <a:r>
              <a:rPr lang="en-US" altLang="ja-JP" sz="2800" dirty="0"/>
              <a:t>7</a:t>
            </a:r>
            <a:r>
              <a:rPr lang="ja-JP" altLang="en-US" sz="2800" dirty="0"/>
              <a:t>対</a:t>
            </a:r>
            <a:r>
              <a:rPr lang="en-US" altLang="ja-JP" sz="2800" dirty="0"/>
              <a:t>1, 10</a:t>
            </a:r>
            <a:r>
              <a:rPr lang="ja-JP" altLang="en-US" sz="2800" dirty="0"/>
              <a:t>対</a:t>
            </a:r>
            <a:r>
              <a:rPr lang="en-US" altLang="ja-JP" sz="2800" dirty="0"/>
              <a:t>1</a:t>
            </a:r>
            <a:r>
              <a:rPr lang="ja-JP" altLang="en-US" sz="2800" dirty="0"/>
              <a:t>入院基本料と併せて届け出ている医療機関が多い</a:t>
            </a:r>
            <a:endParaRPr lang="en-US" altLang="ja-JP" sz="2800" dirty="0"/>
          </a:p>
          <a:p>
            <a:pPr marL="442913" indent="-266700"/>
            <a:r>
              <a:rPr lang="ja-JP" altLang="en-US" sz="2800" dirty="0"/>
              <a:t>利用患者は他の病棟から転棟が多い</a:t>
            </a:r>
            <a:br>
              <a:rPr lang="en-US" altLang="ja-JP" sz="2800" dirty="0"/>
            </a:br>
            <a:r>
              <a:rPr lang="ja-JP" altLang="en-US" dirty="0"/>
              <a:t>（転棟の割合が</a:t>
            </a:r>
            <a:r>
              <a:rPr lang="en-US" altLang="ja-JP" dirty="0"/>
              <a:t>90%</a:t>
            </a:r>
            <a:r>
              <a:rPr lang="ja-JP" altLang="en-US" dirty="0"/>
              <a:t>を超える施設が約半数</a:t>
            </a:r>
            <a:r>
              <a:rPr lang="en-US" altLang="ja-JP" dirty="0"/>
              <a:t>, 7</a:t>
            </a:r>
            <a:r>
              <a:rPr lang="ja-JP" altLang="en-US" dirty="0"/>
              <a:t>対</a:t>
            </a:r>
            <a:r>
              <a:rPr lang="en-US" altLang="ja-JP" dirty="0"/>
              <a:t>1</a:t>
            </a:r>
            <a:r>
              <a:rPr lang="ja-JP" altLang="en-US" dirty="0"/>
              <a:t>病棟がある医療機関で多い）</a:t>
            </a:r>
            <a:endParaRPr lang="en-US" altLang="ja-JP" dirty="0"/>
          </a:p>
          <a:p>
            <a:pPr marL="442913" indent="-266700"/>
            <a:r>
              <a:rPr lang="ja-JP" altLang="en-US" sz="2800" dirty="0"/>
              <a:t>利用患者は</a:t>
            </a:r>
            <a:r>
              <a:rPr lang="en-US" altLang="ja-JP" sz="2800" dirty="0"/>
              <a:t>65</a:t>
            </a:r>
            <a:r>
              <a:rPr lang="ja-JP" altLang="en-US" sz="2800" dirty="0"/>
              <a:t>歳以上が多く</a:t>
            </a:r>
            <a:r>
              <a:rPr lang="en-US" altLang="ja-JP" sz="2800" dirty="0"/>
              <a:t>, </a:t>
            </a:r>
            <a:r>
              <a:rPr lang="ja-JP" altLang="en-US" sz="2800" dirty="0"/>
              <a:t>疾患は骨折・外傷、肺炎、脳梗塞が多い</a:t>
            </a:r>
            <a:endParaRPr lang="en-US" altLang="ja-JP" sz="2800" dirty="0"/>
          </a:p>
          <a:p>
            <a:endParaRPr lang="en-US" altLang="ja-JP" dirty="0"/>
          </a:p>
          <a:p>
            <a:endParaRPr lang="en-US" altLang="ja-JP" dirty="0"/>
          </a:p>
        </p:txBody>
      </p:sp>
      <p:sp>
        <p:nvSpPr>
          <p:cNvPr id="4" name="正方形/長方形 3">
            <a:extLst>
              <a:ext uri="{FF2B5EF4-FFF2-40B4-BE49-F238E27FC236}">
                <a16:creationId xmlns:a16="http://schemas.microsoft.com/office/drawing/2014/main" id="{79A268FD-4983-47D7-B06D-9EDD57375752}"/>
              </a:ext>
            </a:extLst>
          </p:cNvPr>
          <p:cNvSpPr/>
          <p:nvPr/>
        </p:nvSpPr>
        <p:spPr>
          <a:xfrm>
            <a:off x="680321" y="5975926"/>
            <a:ext cx="11192887" cy="771236"/>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sz="2800" dirty="0"/>
              <a:t>地域包括ケア病棟で一般病棟入院基本料</a:t>
            </a:r>
            <a:r>
              <a:rPr kumimoji="1" lang="en-US" altLang="ja-JP" sz="2800" dirty="0"/>
              <a:t>7</a:t>
            </a:r>
            <a:r>
              <a:rPr kumimoji="1" lang="ja-JP" altLang="en-US" sz="2800" dirty="0"/>
              <a:t>対</a:t>
            </a:r>
            <a:r>
              <a:rPr kumimoji="1" lang="en-US" altLang="ja-JP" sz="2800" dirty="0"/>
              <a:t>1</a:t>
            </a:r>
            <a:r>
              <a:rPr kumimoji="1" lang="ja-JP" altLang="en-US" sz="2800" dirty="0" err="1"/>
              <a:t>を維</a:t>
            </a:r>
            <a:r>
              <a:rPr kumimoji="1" lang="ja-JP" altLang="en-US" sz="2800" dirty="0"/>
              <a:t>持している可能性</a:t>
            </a:r>
          </a:p>
        </p:txBody>
      </p:sp>
    </p:spTree>
    <p:extLst>
      <p:ext uri="{BB962C8B-B14F-4D97-AF65-F5344CB8AC3E}">
        <p14:creationId xmlns:p14="http://schemas.microsoft.com/office/powerpoint/2010/main" val="334143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319311-E552-461F-B579-55F04222EB5C}"/>
              </a:ext>
            </a:extLst>
          </p:cNvPr>
          <p:cNvSpPr>
            <a:spLocks noGrp="1"/>
          </p:cNvSpPr>
          <p:nvPr>
            <p:ph type="title"/>
          </p:nvPr>
        </p:nvSpPr>
        <p:spPr>
          <a:xfrm>
            <a:off x="339436" y="632692"/>
            <a:ext cx="9875520" cy="1356360"/>
          </a:xfrm>
        </p:spPr>
        <p:txBody>
          <a:bodyPr/>
          <a:lstStyle/>
          <a:p>
            <a:r>
              <a:rPr kumimoji="1" lang="ja-JP" altLang="en-US" dirty="0"/>
              <a:t>入院医療　</a:t>
            </a:r>
            <a:r>
              <a:rPr lang="ja-JP" altLang="en-US" dirty="0"/>
              <a:t>回復期リハビリテーション病棟</a:t>
            </a:r>
            <a:endParaRPr kumimoji="1" lang="ja-JP" altLang="en-US" dirty="0"/>
          </a:p>
        </p:txBody>
      </p:sp>
      <p:sp>
        <p:nvSpPr>
          <p:cNvPr id="3" name="コンテンツ プレースホルダー 2">
            <a:extLst>
              <a:ext uri="{FF2B5EF4-FFF2-40B4-BE49-F238E27FC236}">
                <a16:creationId xmlns:a16="http://schemas.microsoft.com/office/drawing/2014/main" id="{5D3CFB70-92DE-41C6-8747-8CF834420AF6}"/>
              </a:ext>
            </a:extLst>
          </p:cNvPr>
          <p:cNvSpPr>
            <a:spLocks noGrp="1"/>
          </p:cNvSpPr>
          <p:nvPr>
            <p:ph idx="1"/>
          </p:nvPr>
        </p:nvSpPr>
        <p:spPr>
          <a:xfrm>
            <a:off x="727362" y="2201487"/>
            <a:ext cx="10716492" cy="4868949"/>
          </a:xfrm>
        </p:spPr>
        <p:txBody>
          <a:bodyPr>
            <a:normAutofit/>
          </a:bodyPr>
          <a:lstStyle/>
          <a:p>
            <a:pPr marL="560388" indent="-514350">
              <a:buFont typeface="Wingdings" panose="05000000000000000000" pitchFamily="2" charset="2"/>
              <a:buChar char="n"/>
            </a:pPr>
            <a:r>
              <a:rPr lang="ja-JP" altLang="en-US" sz="3200" dirty="0"/>
              <a:t>回復期リハビリテーション病棟の目的</a:t>
            </a:r>
            <a:endParaRPr lang="en-US" altLang="ja-JP" sz="3000" dirty="0"/>
          </a:p>
          <a:p>
            <a:pPr marL="534988" indent="-266700">
              <a:buFont typeface="Arial" panose="020B0604020202020204" pitchFamily="34" charset="0"/>
              <a:buChar char="•"/>
            </a:pPr>
            <a:r>
              <a:rPr kumimoji="1" lang="ja-JP" altLang="en-US" sz="2800" dirty="0"/>
              <a:t>日常生活動作 </a:t>
            </a:r>
            <a:r>
              <a:rPr kumimoji="1" lang="en-US" altLang="ja-JP" sz="2800" dirty="0"/>
              <a:t>(ADL) </a:t>
            </a:r>
            <a:r>
              <a:rPr kumimoji="1" lang="ja-JP" altLang="en-US" sz="2800" dirty="0"/>
              <a:t>向上による寝たきり防止</a:t>
            </a:r>
            <a:r>
              <a:rPr kumimoji="1" lang="en-US" altLang="ja-JP" sz="2800" dirty="0"/>
              <a:t>, </a:t>
            </a:r>
            <a:r>
              <a:rPr kumimoji="1" lang="ja-JP" altLang="en-US" sz="2800" dirty="0"/>
              <a:t>在宅復帰のための</a:t>
            </a:r>
            <a:br>
              <a:rPr kumimoji="1" lang="en-US" altLang="ja-JP" sz="2800" dirty="0"/>
            </a:br>
            <a:r>
              <a:rPr kumimoji="1" lang="ja-JP" altLang="en-US" sz="2800" dirty="0"/>
              <a:t>リハビリテーションを集中的に行う</a:t>
            </a:r>
            <a:endParaRPr kumimoji="1" lang="en-US" altLang="ja-JP" sz="2800" dirty="0"/>
          </a:p>
          <a:p>
            <a:pPr marL="503238" indent="-457200">
              <a:buFont typeface="Wingdings" panose="05000000000000000000" pitchFamily="2" charset="2"/>
              <a:buChar char="n"/>
            </a:pPr>
            <a:r>
              <a:rPr lang="ja-JP" altLang="en-US" sz="3200" dirty="0"/>
              <a:t>課題</a:t>
            </a:r>
            <a:endParaRPr lang="en-US" altLang="ja-JP" sz="3200" dirty="0"/>
          </a:p>
          <a:p>
            <a:pPr marL="534988" indent="-266700">
              <a:tabLst>
                <a:tab pos="268288" algn="l"/>
              </a:tabLst>
            </a:pPr>
            <a:r>
              <a:rPr lang="ja-JP" altLang="en-US" sz="2800" dirty="0"/>
              <a:t>できるだけ早期からの集中的なリハビリテーションの実施を推進していく</a:t>
            </a:r>
            <a:endParaRPr lang="en-US" altLang="ja-JP" sz="2800" dirty="0"/>
          </a:p>
          <a:p>
            <a:pPr marL="534988" indent="-266700">
              <a:tabLst>
                <a:tab pos="268288" algn="l"/>
              </a:tabLst>
            </a:pPr>
            <a:r>
              <a:rPr lang="ja-JP" altLang="en-US" sz="2800" dirty="0"/>
              <a:t>リハビリテーションの効果にも着目していく</a:t>
            </a:r>
            <a:endParaRPr lang="en-US" altLang="ja-JP" sz="2800" dirty="0"/>
          </a:p>
        </p:txBody>
      </p:sp>
    </p:spTree>
    <p:extLst>
      <p:ext uri="{BB962C8B-B14F-4D97-AF65-F5344CB8AC3E}">
        <p14:creationId xmlns:p14="http://schemas.microsoft.com/office/powerpoint/2010/main" val="253905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489102-F90F-44ED-BA7B-E3934B63DE79}"/>
              </a:ext>
            </a:extLst>
          </p:cNvPr>
          <p:cNvSpPr>
            <a:spLocks noGrp="1"/>
          </p:cNvSpPr>
          <p:nvPr>
            <p:ph type="title"/>
          </p:nvPr>
        </p:nvSpPr>
        <p:spPr>
          <a:xfrm>
            <a:off x="337421" y="616068"/>
            <a:ext cx="9613861" cy="1365132"/>
          </a:xfrm>
        </p:spPr>
        <p:txBody>
          <a:bodyPr/>
          <a:lstStyle/>
          <a:p>
            <a:r>
              <a:rPr kumimoji="1" lang="ja-JP" altLang="en-US" dirty="0"/>
              <a:t>入院医療</a:t>
            </a:r>
            <a:r>
              <a:rPr lang="ja-JP" altLang="en-US" dirty="0"/>
              <a:t>　</a:t>
            </a:r>
            <a:r>
              <a:rPr kumimoji="1" lang="ja-JP" altLang="en-US" dirty="0"/>
              <a:t>療養病棟</a:t>
            </a:r>
          </a:p>
        </p:txBody>
      </p:sp>
      <p:sp>
        <p:nvSpPr>
          <p:cNvPr id="3" name="コンテンツ プレースホルダー 2">
            <a:extLst>
              <a:ext uri="{FF2B5EF4-FFF2-40B4-BE49-F238E27FC236}">
                <a16:creationId xmlns:a16="http://schemas.microsoft.com/office/drawing/2014/main" id="{0E9805C6-7DA9-423C-A641-1A0763F2FD25}"/>
              </a:ext>
            </a:extLst>
          </p:cNvPr>
          <p:cNvSpPr>
            <a:spLocks noGrp="1"/>
          </p:cNvSpPr>
          <p:nvPr>
            <p:ph idx="1"/>
          </p:nvPr>
        </p:nvSpPr>
        <p:spPr>
          <a:xfrm>
            <a:off x="606429" y="2392291"/>
            <a:ext cx="11447025" cy="3916145"/>
          </a:xfrm>
        </p:spPr>
        <p:txBody>
          <a:bodyPr>
            <a:normAutofit/>
          </a:bodyPr>
          <a:lstStyle/>
          <a:p>
            <a:pPr marL="360363" indent="-360363">
              <a:buFont typeface="Wingdings" panose="05000000000000000000" pitchFamily="2" charset="2"/>
              <a:buChar char="n"/>
            </a:pPr>
            <a:r>
              <a:rPr kumimoji="1" lang="ja-JP" altLang="en-US" sz="3500" dirty="0"/>
              <a:t>現状</a:t>
            </a:r>
            <a:endParaRPr kumimoji="1" lang="en-US" altLang="ja-JP" sz="3500" dirty="0"/>
          </a:p>
          <a:p>
            <a:pPr marL="534988" indent="-266700"/>
            <a:r>
              <a:rPr lang="ja-JP" altLang="en-US" sz="3000" dirty="0"/>
              <a:t>療養</a:t>
            </a:r>
            <a:r>
              <a:rPr lang="en-US" altLang="ja-JP" sz="3000" dirty="0"/>
              <a:t>1 (20</a:t>
            </a:r>
            <a:r>
              <a:rPr lang="ja-JP" altLang="en-US" sz="3000" dirty="0"/>
              <a:t>対</a:t>
            </a:r>
            <a:r>
              <a:rPr lang="en-US" altLang="ja-JP" sz="3000" dirty="0"/>
              <a:t>1) </a:t>
            </a:r>
            <a:r>
              <a:rPr lang="ja-JP" altLang="en-US" sz="3000" dirty="0"/>
              <a:t>の割合が増えている（特に医療区分</a:t>
            </a:r>
            <a:r>
              <a:rPr lang="en-US" altLang="ja-JP" sz="3000" dirty="0"/>
              <a:t>2, 3</a:t>
            </a:r>
            <a:r>
              <a:rPr lang="ja-JP" altLang="en-US" sz="3000" dirty="0"/>
              <a:t>）</a:t>
            </a:r>
            <a:endParaRPr lang="en-US" altLang="ja-JP" sz="3000" dirty="0"/>
          </a:p>
          <a:p>
            <a:pPr marL="534988" indent="-266700"/>
            <a:r>
              <a:rPr lang="ja-JP" altLang="en-US" sz="3000" dirty="0"/>
              <a:t>療養</a:t>
            </a:r>
            <a:r>
              <a:rPr lang="en-US" altLang="ja-JP" sz="3000" dirty="0"/>
              <a:t>2 (25</a:t>
            </a:r>
            <a:r>
              <a:rPr lang="ja-JP" altLang="en-US" sz="3000" dirty="0"/>
              <a:t>対</a:t>
            </a:r>
            <a:r>
              <a:rPr lang="en-US" altLang="ja-JP" sz="3000" dirty="0"/>
              <a:t>1) </a:t>
            </a:r>
            <a:r>
              <a:rPr lang="ja-JP" altLang="en-US" sz="3000" dirty="0"/>
              <a:t>の医療区分</a:t>
            </a:r>
            <a:r>
              <a:rPr lang="en-US" altLang="ja-JP" sz="3000" dirty="0"/>
              <a:t>2,</a:t>
            </a:r>
            <a:r>
              <a:rPr lang="ja-JP" altLang="en-US" sz="3000" dirty="0"/>
              <a:t> </a:t>
            </a:r>
            <a:r>
              <a:rPr lang="en-US" altLang="ja-JP" sz="3000" dirty="0"/>
              <a:t>3</a:t>
            </a:r>
            <a:r>
              <a:rPr lang="ja-JP" altLang="en-US" sz="3000" dirty="0"/>
              <a:t>の患者割合の分布はばらついている</a:t>
            </a:r>
            <a:endParaRPr kumimoji="1" lang="en-US" altLang="ja-JP" sz="3000" dirty="0"/>
          </a:p>
          <a:p>
            <a:pPr marL="360363" indent="-360363">
              <a:buFont typeface="Wingdings" panose="05000000000000000000" pitchFamily="2" charset="2"/>
              <a:buChar char="n"/>
            </a:pPr>
            <a:r>
              <a:rPr kumimoji="1" lang="ja-JP" altLang="en-US" sz="3500" dirty="0"/>
              <a:t>課題</a:t>
            </a:r>
            <a:endParaRPr kumimoji="1" lang="en-US" altLang="ja-JP" sz="3500" dirty="0"/>
          </a:p>
          <a:p>
            <a:pPr marL="534988" indent="-266700"/>
            <a:r>
              <a:rPr lang="ja-JP" altLang="en-US" sz="3000" dirty="0"/>
              <a:t>高齢者の機能維持に関わるリハビリテーションや退院支援の推進</a:t>
            </a:r>
            <a:endParaRPr lang="en-US" altLang="ja-JP" sz="3000" dirty="0"/>
          </a:p>
          <a:p>
            <a:pPr marL="534988" indent="-266700"/>
            <a:r>
              <a:rPr lang="ja-JP" altLang="en-US" sz="3000" dirty="0"/>
              <a:t>患者や家族の意思を尊重した看取り支援</a:t>
            </a:r>
            <a:endParaRPr lang="en-US" altLang="ja-JP" sz="3000" dirty="0"/>
          </a:p>
          <a:p>
            <a:pPr marL="534988" indent="-266700"/>
            <a:r>
              <a:rPr lang="ja-JP" altLang="en-US" sz="3000" dirty="0"/>
              <a:t>入院患者の状態に応じた適切な入院医療の評価</a:t>
            </a:r>
            <a:endParaRPr lang="en-US" altLang="ja-JP" sz="3000" dirty="0"/>
          </a:p>
          <a:p>
            <a:endParaRPr kumimoji="1" lang="en-US" altLang="ja-JP" dirty="0"/>
          </a:p>
          <a:p>
            <a:endParaRPr lang="en-US" altLang="ja-JP" dirty="0"/>
          </a:p>
          <a:p>
            <a:endParaRPr kumimoji="1" lang="en-US" altLang="ja-JP" dirty="0"/>
          </a:p>
          <a:p>
            <a:endParaRPr lang="en-US" altLang="ja-JP" dirty="0"/>
          </a:p>
          <a:p>
            <a:endParaRPr kumimoji="1" lang="ja-JP" altLang="en-US" dirty="0"/>
          </a:p>
        </p:txBody>
      </p:sp>
    </p:spTree>
    <p:extLst>
      <p:ext uri="{BB962C8B-B14F-4D97-AF65-F5344CB8AC3E}">
        <p14:creationId xmlns:p14="http://schemas.microsoft.com/office/powerpoint/2010/main" val="2430992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9DB575-8AC0-4D41-A366-8B283201C288}"/>
              </a:ext>
            </a:extLst>
          </p:cNvPr>
          <p:cNvSpPr>
            <a:spLocks noGrp="1"/>
          </p:cNvSpPr>
          <p:nvPr>
            <p:ph type="title"/>
          </p:nvPr>
        </p:nvSpPr>
        <p:spPr>
          <a:xfrm>
            <a:off x="338575" y="623918"/>
            <a:ext cx="9613861" cy="1352663"/>
          </a:xfrm>
        </p:spPr>
        <p:txBody>
          <a:bodyPr/>
          <a:lstStyle/>
          <a:p>
            <a:r>
              <a:rPr kumimoji="1" lang="ja-JP" altLang="en-US" dirty="0"/>
              <a:t>在宅医療</a:t>
            </a:r>
          </a:p>
        </p:txBody>
      </p:sp>
      <p:sp>
        <p:nvSpPr>
          <p:cNvPr id="3" name="コンテンツ プレースホルダー 2">
            <a:extLst>
              <a:ext uri="{FF2B5EF4-FFF2-40B4-BE49-F238E27FC236}">
                <a16:creationId xmlns:a16="http://schemas.microsoft.com/office/drawing/2014/main" id="{31D16222-2B9B-4453-98B0-8CB639AD26A7}"/>
              </a:ext>
            </a:extLst>
          </p:cNvPr>
          <p:cNvSpPr>
            <a:spLocks noGrp="1"/>
          </p:cNvSpPr>
          <p:nvPr>
            <p:ph idx="1"/>
          </p:nvPr>
        </p:nvSpPr>
        <p:spPr>
          <a:xfrm>
            <a:off x="680321" y="1976581"/>
            <a:ext cx="11336188" cy="4881419"/>
          </a:xfrm>
        </p:spPr>
        <p:txBody>
          <a:bodyPr>
            <a:normAutofit fontScale="92500"/>
          </a:bodyPr>
          <a:lstStyle/>
          <a:p>
            <a:pPr marL="360363" indent="-360363">
              <a:buFont typeface="Wingdings" panose="05000000000000000000" pitchFamily="2" charset="2"/>
              <a:buChar char="n"/>
            </a:pPr>
            <a:r>
              <a:rPr kumimoji="1" lang="ja-JP" altLang="en-US" sz="3200" dirty="0"/>
              <a:t>現状</a:t>
            </a:r>
            <a:endParaRPr kumimoji="1" lang="en-US" altLang="ja-JP" sz="3200" dirty="0"/>
          </a:p>
          <a:p>
            <a:pPr marL="442913" indent="-266700"/>
            <a:r>
              <a:rPr kumimoji="1" lang="ja-JP" altLang="en-US" sz="2800" dirty="0"/>
              <a:t>在宅医療ニーズの増加</a:t>
            </a:r>
            <a:endParaRPr lang="en-US" altLang="ja-JP" sz="2800" dirty="0"/>
          </a:p>
          <a:p>
            <a:pPr marL="442913" indent="-266700"/>
            <a:r>
              <a:rPr kumimoji="1" lang="ja-JP" altLang="en-US" sz="2800" dirty="0"/>
              <a:t>訪問診療</a:t>
            </a:r>
            <a:r>
              <a:rPr kumimoji="1" lang="en-US" altLang="ja-JP" sz="2800" dirty="0"/>
              <a:t>, </a:t>
            </a:r>
            <a:r>
              <a:rPr kumimoji="1" lang="ja-JP" altLang="en-US" sz="2800" dirty="0"/>
              <a:t>訪問看護</a:t>
            </a:r>
            <a:r>
              <a:rPr kumimoji="1" lang="en-US" altLang="ja-JP" sz="2800" dirty="0"/>
              <a:t>, </a:t>
            </a:r>
            <a:r>
              <a:rPr kumimoji="1" lang="ja-JP" altLang="en-US" sz="2800" dirty="0"/>
              <a:t>歯科訪問診療</a:t>
            </a:r>
            <a:r>
              <a:rPr kumimoji="1" lang="en-US" altLang="ja-JP" sz="2800" dirty="0"/>
              <a:t>, </a:t>
            </a:r>
            <a:r>
              <a:rPr kumimoji="1" lang="ja-JP" altLang="en-US" sz="2800" dirty="0"/>
              <a:t>訪問薬学管理など多職種の参入</a:t>
            </a:r>
            <a:endParaRPr lang="en-US" altLang="ja-JP" sz="2800" dirty="0"/>
          </a:p>
          <a:p>
            <a:pPr marL="442913" indent="-266700"/>
            <a:r>
              <a:rPr lang="ja-JP" altLang="en-US" sz="2800" dirty="0"/>
              <a:t>在宅医療と介護の連携が重要</a:t>
            </a:r>
            <a:endParaRPr lang="en-US" altLang="ja-JP" sz="2800" dirty="0"/>
          </a:p>
          <a:p>
            <a:pPr marL="442913" indent="-266700"/>
            <a:r>
              <a:rPr lang="ja-JP" altLang="en-US" sz="2800" dirty="0"/>
              <a:t>夜間・時間外に対応</a:t>
            </a:r>
            <a:r>
              <a:rPr lang="ja-JP" altLang="en-US" sz="2800" dirty="0" err="1"/>
              <a:t>可能なかかりつけ</a:t>
            </a:r>
            <a:r>
              <a:rPr lang="ja-JP" altLang="en-US" sz="2800" dirty="0"/>
              <a:t>医が少ない</a:t>
            </a:r>
            <a:endParaRPr lang="en-US" altLang="ja-JP" sz="2800" dirty="0"/>
          </a:p>
          <a:p>
            <a:pPr marL="360363" indent="-360363">
              <a:buFont typeface="Wingdings" panose="05000000000000000000" pitchFamily="2" charset="2"/>
              <a:buChar char="n"/>
            </a:pPr>
            <a:r>
              <a:rPr lang="ja-JP" altLang="en-US" sz="3200" dirty="0"/>
              <a:t>課題</a:t>
            </a:r>
            <a:endParaRPr lang="en-US" altLang="ja-JP" sz="3200" dirty="0"/>
          </a:p>
          <a:p>
            <a:pPr marL="442913" indent="-266700">
              <a:tabLst>
                <a:tab pos="176213" algn="l"/>
              </a:tabLst>
            </a:pPr>
            <a:r>
              <a:rPr lang="ja-JP" altLang="en-US" sz="2800" dirty="0"/>
              <a:t>在宅医療提供体制の整備</a:t>
            </a:r>
            <a:endParaRPr lang="en-US" altLang="ja-JP" sz="2800" dirty="0"/>
          </a:p>
          <a:p>
            <a:pPr marL="442913" indent="-266700">
              <a:tabLst>
                <a:tab pos="176213" algn="l"/>
              </a:tabLst>
            </a:pPr>
            <a:r>
              <a:rPr lang="ja-JP" altLang="en-US" sz="2800" dirty="0"/>
              <a:t>かかりつけ医の夜間・時間外の負担軽減のための</a:t>
            </a:r>
            <a:r>
              <a:rPr lang="en-US" altLang="ja-JP" sz="2800" dirty="0"/>
              <a:t>, </a:t>
            </a:r>
            <a:r>
              <a:rPr lang="ja-JP" altLang="en-US" sz="2800" dirty="0"/>
              <a:t>地域の医療機関と連携した</a:t>
            </a:r>
            <a:br>
              <a:rPr lang="en-US" altLang="ja-JP" sz="2800" dirty="0"/>
            </a:br>
            <a:r>
              <a:rPr lang="ja-JP" altLang="en-US" sz="2800" dirty="0"/>
              <a:t>救急応需体制の整備</a:t>
            </a:r>
            <a:endParaRPr lang="en-US" altLang="ja-JP" sz="2800" dirty="0"/>
          </a:p>
          <a:p>
            <a:pPr marL="442913" indent="-266700">
              <a:tabLst>
                <a:tab pos="176213" algn="l"/>
              </a:tabLst>
            </a:pPr>
            <a:r>
              <a:rPr lang="ja-JP" altLang="en-US" sz="2800" dirty="0"/>
              <a:t>かかりつけ医機能補完のための複数の診療科の医師が協働して行う訪問診療</a:t>
            </a:r>
            <a:endParaRPr lang="en-US" altLang="ja-JP" sz="2800" dirty="0"/>
          </a:p>
          <a:p>
            <a:endParaRPr kumimoji="1" lang="ja-JP" altLang="en-US" dirty="0"/>
          </a:p>
        </p:txBody>
      </p:sp>
    </p:spTree>
    <p:extLst>
      <p:ext uri="{BB962C8B-B14F-4D97-AF65-F5344CB8AC3E}">
        <p14:creationId xmlns:p14="http://schemas.microsoft.com/office/powerpoint/2010/main" val="1620098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632DD1-4179-4473-99F1-ADAFD3134E7E}"/>
              </a:ext>
            </a:extLst>
          </p:cNvPr>
          <p:cNvSpPr>
            <a:spLocks noGrp="1"/>
          </p:cNvSpPr>
          <p:nvPr>
            <p:ph type="title"/>
          </p:nvPr>
        </p:nvSpPr>
        <p:spPr>
          <a:xfrm>
            <a:off x="329339" y="633155"/>
            <a:ext cx="9613861" cy="1352736"/>
          </a:xfrm>
        </p:spPr>
        <p:txBody>
          <a:bodyPr/>
          <a:lstStyle/>
          <a:p>
            <a:r>
              <a:rPr kumimoji="1" lang="ja-JP" altLang="en-US" dirty="0"/>
              <a:t>外来医療</a:t>
            </a:r>
          </a:p>
        </p:txBody>
      </p:sp>
      <p:sp>
        <p:nvSpPr>
          <p:cNvPr id="3" name="コンテンツ プレースホルダー 2">
            <a:extLst>
              <a:ext uri="{FF2B5EF4-FFF2-40B4-BE49-F238E27FC236}">
                <a16:creationId xmlns:a16="http://schemas.microsoft.com/office/drawing/2014/main" id="{7630FF41-F32D-4B70-9CB9-95AA10201E5E}"/>
              </a:ext>
            </a:extLst>
          </p:cNvPr>
          <p:cNvSpPr>
            <a:spLocks noGrp="1"/>
          </p:cNvSpPr>
          <p:nvPr>
            <p:ph idx="1"/>
          </p:nvPr>
        </p:nvSpPr>
        <p:spPr>
          <a:xfrm>
            <a:off x="680321" y="1985891"/>
            <a:ext cx="10384843" cy="4248654"/>
          </a:xfrm>
        </p:spPr>
        <p:txBody>
          <a:bodyPr/>
          <a:lstStyle/>
          <a:p>
            <a:pPr marL="360363" indent="-360363">
              <a:buFont typeface="Wingdings" panose="05000000000000000000" pitchFamily="2" charset="2"/>
              <a:buChar char="n"/>
            </a:pPr>
            <a:r>
              <a:rPr kumimoji="1" lang="ja-JP" altLang="en-US" sz="3200" dirty="0"/>
              <a:t>現状（患者像）</a:t>
            </a:r>
            <a:endParaRPr kumimoji="1" lang="en-US" altLang="ja-JP" sz="3200" dirty="0"/>
          </a:p>
          <a:p>
            <a:pPr marL="442913" indent="-266700"/>
            <a:r>
              <a:rPr lang="ja-JP" altLang="en-US" sz="2800" dirty="0"/>
              <a:t>患者数の増加</a:t>
            </a:r>
            <a:endParaRPr lang="en-US" altLang="ja-JP" sz="2800" dirty="0"/>
          </a:p>
          <a:p>
            <a:pPr marL="442913" indent="-266700"/>
            <a:r>
              <a:rPr lang="ja-JP" altLang="en-US" sz="2800" dirty="0"/>
              <a:t>生活習慣病（高血圧</a:t>
            </a:r>
            <a:r>
              <a:rPr lang="en-US" altLang="ja-JP" sz="2800" dirty="0"/>
              <a:t>,</a:t>
            </a:r>
            <a:r>
              <a:rPr lang="ja-JP" altLang="en-US" sz="2800" dirty="0"/>
              <a:t> 糖尿病</a:t>
            </a:r>
            <a:r>
              <a:rPr lang="en-US" altLang="ja-JP" sz="2800" dirty="0"/>
              <a:t>, </a:t>
            </a:r>
            <a:r>
              <a:rPr lang="ja-JP" altLang="en-US" sz="2800" dirty="0"/>
              <a:t>高脂血症など）患者が</a:t>
            </a:r>
            <a:r>
              <a:rPr lang="en-US" altLang="ja-JP" sz="2800" dirty="0"/>
              <a:t>3</a:t>
            </a:r>
            <a:r>
              <a:rPr lang="ja-JP" altLang="en-US" sz="2800" dirty="0"/>
              <a:t>割</a:t>
            </a:r>
            <a:endParaRPr lang="en-US" altLang="ja-JP" sz="2800" dirty="0"/>
          </a:p>
          <a:p>
            <a:pPr marL="360363" indent="-360363">
              <a:buFont typeface="Wingdings" panose="05000000000000000000" pitchFamily="2" charset="2"/>
              <a:buChar char="n"/>
            </a:pPr>
            <a:r>
              <a:rPr kumimoji="1" lang="ja-JP" altLang="en-US" sz="3200" dirty="0"/>
              <a:t>課題</a:t>
            </a:r>
            <a:endParaRPr kumimoji="1" lang="en-US" altLang="ja-JP" sz="3200" dirty="0"/>
          </a:p>
          <a:p>
            <a:pPr marL="442913" indent="-266700"/>
            <a:r>
              <a:rPr lang="ja-JP" altLang="en-US" sz="2800" dirty="0"/>
              <a:t>重症化予防</a:t>
            </a:r>
            <a:endParaRPr lang="en-US" altLang="ja-JP" sz="2800" dirty="0"/>
          </a:p>
          <a:p>
            <a:pPr marL="442913" indent="-266700"/>
            <a:r>
              <a:rPr lang="ja-JP" altLang="en-US" sz="2800" dirty="0"/>
              <a:t>かかりつけ医機能と専門医療機能等との連携推進</a:t>
            </a:r>
            <a:endParaRPr lang="en-US" altLang="ja-JP" sz="2800" dirty="0"/>
          </a:p>
          <a:p>
            <a:pPr marL="442913" indent="-266700"/>
            <a:r>
              <a:rPr kumimoji="1" lang="ja-JP" altLang="en-US" sz="2800" dirty="0"/>
              <a:t>かかりつけ医と多職種との連携</a:t>
            </a:r>
            <a:endParaRPr lang="en-US" altLang="ja-JP" sz="2800" dirty="0"/>
          </a:p>
          <a:p>
            <a:pPr marL="442913" indent="-266700"/>
            <a:r>
              <a:rPr kumimoji="1" lang="en-US" altLang="ja-JP" sz="2800" dirty="0"/>
              <a:t>ICT</a:t>
            </a:r>
            <a:r>
              <a:rPr kumimoji="1" lang="ja-JP" altLang="en-US" sz="2800" dirty="0"/>
              <a:t>技術を利用した遠隔医療</a:t>
            </a:r>
            <a:r>
              <a:rPr kumimoji="1" lang="en-US" altLang="ja-JP" sz="2800" dirty="0"/>
              <a:t>, </a:t>
            </a:r>
            <a:r>
              <a:rPr kumimoji="1" lang="ja-JP" altLang="en-US" sz="2800" dirty="0"/>
              <a:t>健康指導などのサービス提供</a:t>
            </a:r>
            <a:endParaRPr kumimoji="1" lang="en-US" altLang="ja-JP" sz="2800" dirty="0"/>
          </a:p>
          <a:p>
            <a:endParaRPr kumimoji="1" lang="ja-JP" altLang="en-US" dirty="0"/>
          </a:p>
        </p:txBody>
      </p:sp>
    </p:spTree>
    <p:extLst>
      <p:ext uri="{BB962C8B-B14F-4D97-AF65-F5344CB8AC3E}">
        <p14:creationId xmlns:p14="http://schemas.microsoft.com/office/powerpoint/2010/main" val="2237084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6E37B4-C88E-4958-A668-DCD9EB770DF5}"/>
              </a:ext>
            </a:extLst>
          </p:cNvPr>
          <p:cNvSpPr>
            <a:spLocks noGrp="1"/>
          </p:cNvSpPr>
          <p:nvPr>
            <p:ph type="title"/>
          </p:nvPr>
        </p:nvSpPr>
        <p:spPr>
          <a:xfrm>
            <a:off x="338576" y="771701"/>
            <a:ext cx="9613861" cy="1080938"/>
          </a:xfrm>
        </p:spPr>
        <p:txBody>
          <a:bodyPr>
            <a:normAutofit/>
          </a:bodyPr>
          <a:lstStyle/>
          <a:p>
            <a:r>
              <a:rPr lang="ja-JP" altLang="en-US" sz="4000" dirty="0"/>
              <a:t>本日の内容</a:t>
            </a:r>
            <a:endParaRPr kumimoji="1" lang="ja-JP" altLang="en-US" sz="4000" dirty="0"/>
          </a:p>
        </p:txBody>
      </p:sp>
      <p:sp>
        <p:nvSpPr>
          <p:cNvPr id="3" name="コンテンツ プレースホルダー 2">
            <a:extLst>
              <a:ext uri="{FF2B5EF4-FFF2-40B4-BE49-F238E27FC236}">
                <a16:creationId xmlns:a16="http://schemas.microsoft.com/office/drawing/2014/main" id="{DF0CECA2-A8F1-4B4E-AAC5-D379F026DE82}"/>
              </a:ext>
            </a:extLst>
          </p:cNvPr>
          <p:cNvSpPr>
            <a:spLocks noGrp="1"/>
          </p:cNvSpPr>
          <p:nvPr>
            <p:ph idx="1"/>
          </p:nvPr>
        </p:nvSpPr>
        <p:spPr>
          <a:xfrm>
            <a:off x="625764" y="2306782"/>
            <a:ext cx="10818090" cy="4551218"/>
          </a:xfrm>
        </p:spPr>
        <p:txBody>
          <a:bodyPr>
            <a:normAutofit/>
          </a:bodyPr>
          <a:lstStyle/>
          <a:p>
            <a:pPr marL="360363" indent="-360363">
              <a:buFont typeface="Wingdings" panose="05000000000000000000" pitchFamily="2" charset="2"/>
              <a:buChar char="n"/>
            </a:pPr>
            <a:r>
              <a:rPr lang="en-US" altLang="ja-JP" sz="3200" dirty="0"/>
              <a:t>2018</a:t>
            </a:r>
            <a:r>
              <a:rPr kumimoji="1" lang="ja-JP" altLang="en-US" sz="3200" dirty="0"/>
              <a:t>年度診療報酬・介護報酬改定が行われる背景</a:t>
            </a:r>
            <a:endParaRPr kumimoji="1" lang="en-US" altLang="ja-JP" sz="3200" dirty="0"/>
          </a:p>
          <a:p>
            <a:pPr marL="360363" indent="-360363">
              <a:buFont typeface="Wingdings" panose="05000000000000000000" pitchFamily="2" charset="2"/>
              <a:buChar char="n"/>
            </a:pPr>
            <a:r>
              <a:rPr lang="ja-JP" altLang="en-US" sz="3200" dirty="0"/>
              <a:t>同時</a:t>
            </a:r>
            <a:r>
              <a:rPr kumimoji="1" lang="ja-JP" altLang="en-US" sz="3200" dirty="0"/>
              <a:t>改定の意義：医療・介護の連携が強化される項目</a:t>
            </a:r>
            <a:endParaRPr lang="en-US" altLang="ja-JP" sz="3200" dirty="0"/>
          </a:p>
          <a:p>
            <a:pPr marL="360363" indent="-360363">
              <a:buFont typeface="Wingdings" panose="05000000000000000000" pitchFamily="2" charset="2"/>
              <a:buChar char="n"/>
            </a:pPr>
            <a:r>
              <a:rPr kumimoji="1" lang="ja-JP" altLang="en-US" sz="3200" dirty="0"/>
              <a:t>各検討項目で審議されている事項</a:t>
            </a:r>
            <a:endParaRPr kumimoji="1" lang="en-US" altLang="ja-JP" sz="3200" dirty="0"/>
          </a:p>
          <a:p>
            <a:pPr marL="628650" indent="-360363"/>
            <a:r>
              <a:rPr lang="ja-JP" altLang="en-US" sz="3200" dirty="0"/>
              <a:t>入院医療</a:t>
            </a:r>
            <a:br>
              <a:rPr lang="en-US" altLang="ja-JP" sz="3200" dirty="0"/>
            </a:br>
            <a:r>
              <a:rPr lang="ja-JP" altLang="en-US" sz="2800" dirty="0"/>
              <a:t>一般病棟入院基本料</a:t>
            </a:r>
            <a:r>
              <a:rPr lang="en-US" altLang="ja-JP" sz="2800" dirty="0"/>
              <a:t>, </a:t>
            </a:r>
            <a:r>
              <a:rPr lang="ja-JP" altLang="en-US" sz="2800" dirty="0"/>
              <a:t>地域包括ケア病棟</a:t>
            </a:r>
            <a:r>
              <a:rPr lang="en-US" altLang="ja-JP" sz="2800" dirty="0"/>
              <a:t>, </a:t>
            </a:r>
            <a:r>
              <a:rPr lang="ja-JP" altLang="en-US" sz="2800" dirty="0"/>
              <a:t>回復期リハビリテーション病棟</a:t>
            </a:r>
            <a:r>
              <a:rPr lang="en-US" altLang="ja-JP" sz="2800" dirty="0"/>
              <a:t>, </a:t>
            </a:r>
            <a:r>
              <a:rPr lang="ja-JP" altLang="en-US" sz="2800" dirty="0"/>
              <a:t>療養病棟</a:t>
            </a:r>
            <a:endParaRPr lang="en-US" altLang="ja-JP" sz="2800" dirty="0"/>
          </a:p>
          <a:p>
            <a:pPr marL="628650" indent="-360363"/>
            <a:r>
              <a:rPr lang="ja-JP" altLang="en-US" sz="3200" dirty="0"/>
              <a:t>在宅医療</a:t>
            </a:r>
            <a:endParaRPr lang="en-US" altLang="ja-JP" sz="3200" dirty="0"/>
          </a:p>
          <a:p>
            <a:pPr marL="628650" indent="-360363"/>
            <a:r>
              <a:rPr lang="ja-JP" altLang="en-US" sz="3200" dirty="0"/>
              <a:t>外来医療</a:t>
            </a:r>
            <a:endParaRPr lang="en-US" altLang="ja-JP" sz="3200" dirty="0"/>
          </a:p>
        </p:txBody>
      </p:sp>
    </p:spTree>
    <p:extLst>
      <p:ext uri="{BB962C8B-B14F-4D97-AF65-F5344CB8AC3E}">
        <p14:creationId xmlns:p14="http://schemas.microsoft.com/office/powerpoint/2010/main" val="4199994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577005-3478-4676-BB2E-A7C806EFC864}"/>
              </a:ext>
            </a:extLst>
          </p:cNvPr>
          <p:cNvSpPr>
            <a:spLocks noGrp="1"/>
          </p:cNvSpPr>
          <p:nvPr>
            <p:ph type="title"/>
          </p:nvPr>
        </p:nvSpPr>
        <p:spPr>
          <a:xfrm>
            <a:off x="339436" y="609600"/>
            <a:ext cx="10254673" cy="1356360"/>
          </a:xfrm>
        </p:spPr>
        <p:txBody>
          <a:bodyPr/>
          <a:lstStyle/>
          <a:p>
            <a:r>
              <a:rPr lang="en-US" altLang="ja-JP" dirty="0"/>
              <a:t>2018</a:t>
            </a:r>
            <a:r>
              <a:rPr kumimoji="1" lang="ja-JP" altLang="en-US" dirty="0"/>
              <a:t>年度同時改定が行われる背景</a:t>
            </a:r>
          </a:p>
        </p:txBody>
      </p:sp>
      <p:sp>
        <p:nvSpPr>
          <p:cNvPr id="3" name="コンテンツ プレースホルダー 2">
            <a:extLst>
              <a:ext uri="{FF2B5EF4-FFF2-40B4-BE49-F238E27FC236}">
                <a16:creationId xmlns:a16="http://schemas.microsoft.com/office/drawing/2014/main" id="{5665E9DD-6C47-415D-A004-9885409BBCEC}"/>
              </a:ext>
            </a:extLst>
          </p:cNvPr>
          <p:cNvSpPr>
            <a:spLocks noGrp="1"/>
          </p:cNvSpPr>
          <p:nvPr>
            <p:ph idx="1"/>
          </p:nvPr>
        </p:nvSpPr>
        <p:spPr>
          <a:xfrm>
            <a:off x="708891" y="2103121"/>
            <a:ext cx="10467109" cy="4537364"/>
          </a:xfrm>
        </p:spPr>
        <p:txBody>
          <a:bodyPr>
            <a:noAutofit/>
          </a:bodyPr>
          <a:lstStyle/>
          <a:p>
            <a:pPr marL="360363" indent="-360363">
              <a:buFont typeface="Wingdings" panose="05000000000000000000" pitchFamily="2" charset="2"/>
              <a:buChar char="n"/>
            </a:pPr>
            <a:r>
              <a:rPr kumimoji="1" lang="en-US" altLang="ja-JP" sz="3000" dirty="0">
                <a:latin typeface="+mj-lt"/>
              </a:rPr>
              <a:t>2025</a:t>
            </a:r>
            <a:r>
              <a:rPr kumimoji="1" lang="ja-JP" altLang="en-US" sz="3000" dirty="0">
                <a:latin typeface="+mj-lt"/>
              </a:rPr>
              <a:t>年までの人口動態</a:t>
            </a:r>
            <a:endParaRPr lang="en-US" altLang="ja-JP" sz="3000" dirty="0">
              <a:latin typeface="+mj-lt"/>
            </a:endParaRPr>
          </a:p>
          <a:p>
            <a:pPr marL="442913" indent="-266700"/>
            <a:r>
              <a:rPr kumimoji="1" lang="ja-JP" altLang="en-US" sz="2800" dirty="0">
                <a:latin typeface="+mj-lt"/>
              </a:rPr>
              <a:t>団塊世代が</a:t>
            </a:r>
            <a:r>
              <a:rPr kumimoji="1" lang="en-US" altLang="ja-JP" sz="2800" dirty="0">
                <a:latin typeface="+mj-lt"/>
              </a:rPr>
              <a:t>75</a:t>
            </a:r>
            <a:r>
              <a:rPr kumimoji="1" lang="ja-JP" altLang="en-US" sz="2800" dirty="0">
                <a:latin typeface="+mj-lt"/>
              </a:rPr>
              <a:t>歳以上を迎え</a:t>
            </a:r>
            <a:r>
              <a:rPr kumimoji="1" lang="en-US" altLang="ja-JP" sz="2800" dirty="0">
                <a:latin typeface="+mj-lt"/>
              </a:rPr>
              <a:t>, </a:t>
            </a:r>
            <a:r>
              <a:rPr kumimoji="1" lang="ja-JP" altLang="en-US" sz="2800" dirty="0">
                <a:latin typeface="+mj-lt"/>
              </a:rPr>
              <a:t>医療・介護ニーズが増大する</a:t>
            </a:r>
            <a:endParaRPr lang="en-US" altLang="ja-JP" sz="2800" dirty="0">
              <a:latin typeface="+mj-lt"/>
            </a:endParaRPr>
          </a:p>
          <a:p>
            <a:pPr marL="442913" indent="-266700"/>
            <a:r>
              <a:rPr lang="ja-JP" altLang="en-US" sz="2800" dirty="0">
                <a:latin typeface="+mj-lt"/>
              </a:rPr>
              <a:t>労働人口は減少するため</a:t>
            </a:r>
            <a:r>
              <a:rPr lang="en-US" altLang="ja-JP" sz="2800" dirty="0">
                <a:latin typeface="+mj-lt"/>
              </a:rPr>
              <a:t>, </a:t>
            </a:r>
            <a:r>
              <a:rPr lang="ja-JP" altLang="en-US" sz="2800" dirty="0">
                <a:latin typeface="+mj-lt"/>
              </a:rPr>
              <a:t>医療資源は減少</a:t>
            </a:r>
            <a:endParaRPr lang="en-US" altLang="ja-JP" sz="2800" dirty="0">
              <a:latin typeface="+mj-lt"/>
            </a:endParaRPr>
          </a:p>
          <a:p>
            <a:pPr marL="360363" indent="-360363">
              <a:buFont typeface="Wingdings" panose="05000000000000000000" pitchFamily="2" charset="2"/>
              <a:buChar char="n"/>
            </a:pPr>
            <a:r>
              <a:rPr lang="en-US" altLang="ja-JP" sz="3000" dirty="0">
                <a:latin typeface="+mj-lt"/>
              </a:rPr>
              <a:t>2025</a:t>
            </a:r>
            <a:r>
              <a:rPr lang="ja-JP" altLang="en-US" sz="3000" dirty="0">
                <a:latin typeface="+mj-lt"/>
              </a:rPr>
              <a:t>年以降の人口動態</a:t>
            </a:r>
            <a:endParaRPr lang="en-US" altLang="ja-JP" sz="3000" dirty="0">
              <a:latin typeface="+mj-lt"/>
            </a:endParaRPr>
          </a:p>
          <a:p>
            <a:pPr marL="442913" indent="-266700"/>
            <a:r>
              <a:rPr lang="en-US" altLang="ja-JP" sz="2800" dirty="0">
                <a:latin typeface="+mj-lt"/>
              </a:rPr>
              <a:t>2025</a:t>
            </a:r>
            <a:r>
              <a:rPr lang="ja-JP" altLang="en-US" sz="2800" dirty="0">
                <a:latin typeface="+mj-lt"/>
              </a:rPr>
              <a:t>年をピークに医療・介護ニーズが横ばいから減少に転じる</a:t>
            </a:r>
            <a:endParaRPr kumimoji="1" lang="ja-JP" altLang="en-US" sz="2800" dirty="0">
              <a:latin typeface="+mj-lt"/>
            </a:endParaRPr>
          </a:p>
        </p:txBody>
      </p:sp>
      <p:sp>
        <p:nvSpPr>
          <p:cNvPr id="4" name="正方形/長方形 3">
            <a:extLst>
              <a:ext uri="{FF2B5EF4-FFF2-40B4-BE49-F238E27FC236}">
                <a16:creationId xmlns:a16="http://schemas.microsoft.com/office/drawing/2014/main" id="{43EB12C8-EB35-47CB-B8E6-6D277FC8D5D4}"/>
              </a:ext>
            </a:extLst>
          </p:cNvPr>
          <p:cNvSpPr/>
          <p:nvPr/>
        </p:nvSpPr>
        <p:spPr>
          <a:xfrm>
            <a:off x="708891" y="4741026"/>
            <a:ext cx="10965874" cy="1814946"/>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marL="457200" indent="-280988">
              <a:buFont typeface="Arial" panose="020B0604020202020204" pitchFamily="34" charset="0"/>
              <a:buChar char="•"/>
            </a:pPr>
            <a:r>
              <a:rPr kumimoji="1" lang="ja-JP" altLang="en-US" sz="3200" dirty="0"/>
              <a:t>次回同時改定（</a:t>
            </a:r>
            <a:r>
              <a:rPr kumimoji="1" lang="en-US" altLang="ja-JP" sz="3200" dirty="0"/>
              <a:t>2024</a:t>
            </a:r>
            <a:r>
              <a:rPr kumimoji="1" lang="ja-JP" altLang="en-US" sz="3200" dirty="0"/>
              <a:t>年）の前哨戦となる</a:t>
            </a:r>
            <a:endParaRPr kumimoji="1" lang="en-US" altLang="ja-JP" sz="3200" dirty="0"/>
          </a:p>
          <a:p>
            <a:pPr marL="457200" indent="-280988">
              <a:buFont typeface="Arial" panose="020B0604020202020204" pitchFamily="34" charset="0"/>
              <a:buChar char="•"/>
            </a:pPr>
            <a:r>
              <a:rPr kumimoji="1" lang="ja-JP" altLang="en-US" sz="3200" dirty="0"/>
              <a:t>限られた医療資源での効果的・効率的なサービス提供となる</a:t>
            </a:r>
            <a:endParaRPr kumimoji="1" lang="en-US" altLang="ja-JP" sz="3200" dirty="0"/>
          </a:p>
          <a:p>
            <a:pPr marL="457200" indent="-280988">
              <a:buFont typeface="Arial" panose="020B0604020202020204" pitchFamily="34" charset="0"/>
              <a:buChar char="•"/>
            </a:pPr>
            <a:r>
              <a:rPr kumimoji="1" lang="en-US" altLang="ja-JP" sz="3200" dirty="0"/>
              <a:t>2025</a:t>
            </a:r>
            <a:r>
              <a:rPr kumimoji="1" lang="ja-JP" altLang="en-US" sz="3200" dirty="0"/>
              <a:t>年が分岐となる劇的な人口動態の変化を汲む必要性</a:t>
            </a:r>
          </a:p>
        </p:txBody>
      </p:sp>
    </p:spTree>
    <p:extLst>
      <p:ext uri="{BB962C8B-B14F-4D97-AF65-F5344CB8AC3E}">
        <p14:creationId xmlns:p14="http://schemas.microsoft.com/office/powerpoint/2010/main" val="2289385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307E35-D80D-4EE9-82ED-8CE525771E1D}"/>
              </a:ext>
            </a:extLst>
          </p:cNvPr>
          <p:cNvSpPr>
            <a:spLocks noGrp="1"/>
          </p:cNvSpPr>
          <p:nvPr>
            <p:ph type="title"/>
          </p:nvPr>
        </p:nvSpPr>
        <p:spPr>
          <a:xfrm>
            <a:off x="338575" y="743991"/>
            <a:ext cx="9613861" cy="1080938"/>
          </a:xfrm>
        </p:spPr>
        <p:txBody>
          <a:bodyPr/>
          <a:lstStyle/>
          <a:p>
            <a:r>
              <a:rPr lang="ja-JP" altLang="en-US" dirty="0"/>
              <a:t>同時</a:t>
            </a:r>
            <a:r>
              <a:rPr kumimoji="1" lang="ja-JP" altLang="en-US" dirty="0"/>
              <a:t>改定の意義</a:t>
            </a:r>
          </a:p>
        </p:txBody>
      </p:sp>
      <p:sp>
        <p:nvSpPr>
          <p:cNvPr id="3" name="コンテンツ プレースホルダー 2">
            <a:extLst>
              <a:ext uri="{FF2B5EF4-FFF2-40B4-BE49-F238E27FC236}">
                <a16:creationId xmlns:a16="http://schemas.microsoft.com/office/drawing/2014/main" id="{75FE37FF-2275-4975-B1B1-63DDF7122DED}"/>
              </a:ext>
            </a:extLst>
          </p:cNvPr>
          <p:cNvSpPr>
            <a:spLocks noGrp="1"/>
          </p:cNvSpPr>
          <p:nvPr>
            <p:ph idx="1"/>
          </p:nvPr>
        </p:nvSpPr>
        <p:spPr/>
        <p:txBody>
          <a:bodyPr>
            <a:normAutofit/>
          </a:bodyPr>
          <a:lstStyle/>
          <a:p>
            <a:pPr marL="442913" indent="-442913">
              <a:buFont typeface="Wingdings" panose="05000000000000000000" pitchFamily="2" charset="2"/>
              <a:buChar char="n"/>
            </a:pPr>
            <a:r>
              <a:rPr lang="ja-JP" altLang="en-US" sz="3200" dirty="0"/>
              <a:t>医療・介護の連携について熟慮</a:t>
            </a:r>
            <a:endParaRPr lang="en-US" altLang="ja-JP" sz="3200" dirty="0"/>
          </a:p>
          <a:p>
            <a:pPr marL="442913" indent="-442913">
              <a:buFont typeface="Wingdings" panose="05000000000000000000" pitchFamily="2" charset="2"/>
              <a:buChar char="n"/>
            </a:pPr>
            <a:r>
              <a:rPr lang="ja-JP" altLang="en-US" sz="3200" dirty="0"/>
              <a:t>特に重点化して連携がとられる項目</a:t>
            </a:r>
            <a:endParaRPr lang="en-US" altLang="ja-JP" sz="3200" dirty="0"/>
          </a:p>
          <a:p>
            <a:pPr indent="306388"/>
            <a:r>
              <a:rPr kumimoji="1" lang="ja-JP" altLang="en-US" sz="3200" dirty="0"/>
              <a:t>看取り</a:t>
            </a:r>
            <a:endParaRPr lang="en-US" altLang="ja-JP" sz="3200" dirty="0"/>
          </a:p>
          <a:p>
            <a:pPr indent="306388"/>
            <a:r>
              <a:rPr lang="ja-JP" altLang="en-US" sz="3200" dirty="0"/>
              <a:t>訪問看護ステーション</a:t>
            </a:r>
            <a:endParaRPr lang="en-US" altLang="ja-JP" sz="3200" dirty="0"/>
          </a:p>
          <a:p>
            <a:pPr indent="306388"/>
            <a:r>
              <a:rPr kumimoji="1" lang="ja-JP" altLang="en-US" sz="3200" dirty="0"/>
              <a:t>リハビリテーションサービス</a:t>
            </a:r>
            <a:endParaRPr lang="en-US" altLang="ja-JP" sz="3200" dirty="0"/>
          </a:p>
          <a:p>
            <a:pPr indent="306388"/>
            <a:r>
              <a:rPr lang="ja-JP" altLang="en-US" sz="3200" dirty="0"/>
              <a:t>施設や機関の連携・調整</a:t>
            </a:r>
            <a:endParaRPr kumimoji="1" lang="ja-JP" altLang="en-US" sz="3200" dirty="0"/>
          </a:p>
        </p:txBody>
      </p:sp>
    </p:spTree>
    <p:extLst>
      <p:ext uri="{BB962C8B-B14F-4D97-AF65-F5344CB8AC3E}">
        <p14:creationId xmlns:p14="http://schemas.microsoft.com/office/powerpoint/2010/main" val="3438219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107ACE-16E5-485E-B02A-AC04A519FD0B}"/>
              </a:ext>
            </a:extLst>
          </p:cNvPr>
          <p:cNvSpPr>
            <a:spLocks noGrp="1"/>
          </p:cNvSpPr>
          <p:nvPr>
            <p:ph type="title"/>
          </p:nvPr>
        </p:nvSpPr>
        <p:spPr>
          <a:xfrm>
            <a:off x="339436" y="628073"/>
            <a:ext cx="9875520" cy="1356360"/>
          </a:xfrm>
        </p:spPr>
        <p:txBody>
          <a:bodyPr/>
          <a:lstStyle/>
          <a:p>
            <a:r>
              <a:rPr kumimoji="1" lang="ja-JP" altLang="en-US" dirty="0"/>
              <a:t>看取りの課題</a:t>
            </a:r>
          </a:p>
        </p:txBody>
      </p:sp>
      <p:sp>
        <p:nvSpPr>
          <p:cNvPr id="3" name="コンテンツ プレースホルダー 2">
            <a:extLst>
              <a:ext uri="{FF2B5EF4-FFF2-40B4-BE49-F238E27FC236}">
                <a16:creationId xmlns:a16="http://schemas.microsoft.com/office/drawing/2014/main" id="{6A0847B5-6A9C-4F77-93EF-1C92F5F1F035}"/>
              </a:ext>
            </a:extLst>
          </p:cNvPr>
          <p:cNvSpPr>
            <a:spLocks noGrp="1"/>
          </p:cNvSpPr>
          <p:nvPr>
            <p:ph idx="1"/>
          </p:nvPr>
        </p:nvSpPr>
        <p:spPr>
          <a:xfrm>
            <a:off x="625763" y="2159924"/>
            <a:ext cx="10522527" cy="4800601"/>
          </a:xfrm>
        </p:spPr>
        <p:txBody>
          <a:bodyPr>
            <a:normAutofit/>
          </a:bodyPr>
          <a:lstStyle/>
          <a:p>
            <a:pPr marL="502920" indent="-457200">
              <a:buFont typeface="+mj-lt"/>
              <a:buAutoNum type="arabicPeriod"/>
            </a:pPr>
            <a:r>
              <a:rPr kumimoji="1" lang="ja-JP" altLang="en-US" sz="3200" dirty="0"/>
              <a:t>患者の看取りの意向</a:t>
            </a:r>
            <a:r>
              <a:rPr lang="ja-JP" altLang="en-US" sz="3200" dirty="0"/>
              <a:t>の</a:t>
            </a:r>
            <a:r>
              <a:rPr kumimoji="1" lang="ja-JP" altLang="en-US" sz="3200" dirty="0"/>
              <a:t>反映と関係者間での連携</a:t>
            </a:r>
            <a:endParaRPr kumimoji="1" lang="en-US" altLang="ja-JP" sz="3200" dirty="0"/>
          </a:p>
          <a:p>
            <a:pPr marL="534988" indent="-174625">
              <a:buFont typeface="Arial" panose="020B0604020202020204" pitchFamily="34" charset="0"/>
              <a:buChar char="•"/>
            </a:pPr>
            <a:r>
              <a:rPr lang="ja-JP" altLang="en-US" sz="2400" dirty="0"/>
              <a:t>在宅療養中の患者が搬送先で救命措置を受けるなど</a:t>
            </a:r>
            <a:endParaRPr lang="en-US" altLang="ja-JP" sz="2400" dirty="0"/>
          </a:p>
          <a:p>
            <a:pPr marL="560070" indent="-514350">
              <a:buFont typeface="+mj-lt"/>
              <a:buAutoNum type="arabicPeriod" startAt="2"/>
            </a:pPr>
            <a:r>
              <a:rPr lang="ja-JP" altLang="en-US" sz="3200" dirty="0"/>
              <a:t>悪性腫瘍以外の患者の家族・介護職員の不安軽減</a:t>
            </a:r>
            <a:endParaRPr kumimoji="1" lang="en-US" altLang="ja-JP" sz="3200" dirty="0"/>
          </a:p>
          <a:p>
            <a:pPr marL="502920" indent="-457200">
              <a:buFont typeface="+mj-lt"/>
              <a:buAutoNum type="arabicPeriod" startAt="2"/>
            </a:pPr>
            <a:r>
              <a:rPr lang="ja-JP" altLang="en-US" sz="3200" dirty="0"/>
              <a:t>医療職・介護職の連携</a:t>
            </a:r>
            <a:endParaRPr lang="en-US" altLang="ja-JP" sz="3200" dirty="0"/>
          </a:p>
          <a:p>
            <a:pPr marL="534988" indent="-174625">
              <a:buFont typeface="Arial" panose="020B0604020202020204" pitchFamily="34" charset="0"/>
              <a:buChar char="•"/>
            </a:pPr>
            <a:r>
              <a:rPr lang="ja-JP" altLang="en-US" sz="2400" dirty="0"/>
              <a:t>医療の目を入れ</a:t>
            </a:r>
            <a:r>
              <a:rPr lang="en-US" altLang="ja-JP" sz="2400" dirty="0"/>
              <a:t>, </a:t>
            </a:r>
            <a:r>
              <a:rPr lang="ja-JP" altLang="en-US" sz="2400" dirty="0"/>
              <a:t>医師や看護師への相談が円滑に行えるよう調整</a:t>
            </a:r>
            <a:endParaRPr lang="en-US" altLang="ja-JP" sz="2400" dirty="0"/>
          </a:p>
          <a:p>
            <a:pPr marL="560070" indent="-514350">
              <a:buFont typeface="+mj-lt"/>
              <a:buAutoNum type="arabicPeriod" startAt="4"/>
            </a:pPr>
            <a:r>
              <a:rPr kumimoji="1" lang="ja-JP" altLang="en-US" sz="3200" dirty="0"/>
              <a:t>特別養護老人ホーム及び居宅系サービスでの看取り</a:t>
            </a:r>
            <a:endParaRPr kumimoji="1" lang="en-US" altLang="ja-JP" sz="3200" dirty="0"/>
          </a:p>
          <a:p>
            <a:pPr marL="502920" indent="-457200">
              <a:buFont typeface="+mj-lt"/>
              <a:buAutoNum type="arabicPeriod" startAt="4"/>
            </a:pPr>
            <a:r>
              <a:rPr lang="ja-JP" altLang="en-US" sz="3200" dirty="0"/>
              <a:t>悪性腫瘍以外の疾患患者の終末期緩和ケアの在り方</a:t>
            </a:r>
            <a:endParaRPr lang="en-US" altLang="ja-JP" sz="3200" dirty="0"/>
          </a:p>
          <a:p>
            <a:pPr marL="534988" indent="-174625">
              <a:buFont typeface="Arial" panose="020B0604020202020204" pitchFamily="34" charset="0"/>
              <a:buChar char="•"/>
            </a:pPr>
            <a:r>
              <a:rPr kumimoji="1" lang="ja-JP" altLang="en-US" sz="2400" dirty="0"/>
              <a:t>高齢患者のための有床診療所</a:t>
            </a:r>
            <a:r>
              <a:rPr kumimoji="1" lang="en-US" altLang="ja-JP" sz="2400" dirty="0"/>
              <a:t>, </a:t>
            </a:r>
            <a:r>
              <a:rPr kumimoji="1" lang="ja-JP" altLang="en-US" sz="2400" dirty="0"/>
              <a:t>中小病院</a:t>
            </a:r>
            <a:r>
              <a:rPr lang="ja-JP" altLang="en-US" sz="2400" dirty="0"/>
              <a:t>での緩和ケアチームの体制支援</a:t>
            </a:r>
            <a:endParaRPr kumimoji="1" lang="en-US" altLang="ja-JP" sz="2400" dirty="0"/>
          </a:p>
        </p:txBody>
      </p:sp>
    </p:spTree>
    <p:extLst>
      <p:ext uri="{BB962C8B-B14F-4D97-AF65-F5344CB8AC3E}">
        <p14:creationId xmlns:p14="http://schemas.microsoft.com/office/powerpoint/2010/main" val="2973879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05349F-C100-4FB9-9142-6A9613B5E205}"/>
              </a:ext>
            </a:extLst>
          </p:cNvPr>
          <p:cNvSpPr>
            <a:spLocks noGrp="1"/>
          </p:cNvSpPr>
          <p:nvPr>
            <p:ph type="title"/>
          </p:nvPr>
        </p:nvSpPr>
        <p:spPr>
          <a:xfrm>
            <a:off x="346026" y="637309"/>
            <a:ext cx="9875520" cy="1356360"/>
          </a:xfrm>
        </p:spPr>
        <p:txBody>
          <a:bodyPr/>
          <a:lstStyle/>
          <a:p>
            <a:r>
              <a:rPr kumimoji="1" lang="ja-JP" altLang="en-US" dirty="0"/>
              <a:t>訪問看護の課題</a:t>
            </a:r>
          </a:p>
        </p:txBody>
      </p:sp>
      <p:sp>
        <p:nvSpPr>
          <p:cNvPr id="3" name="コンテンツ プレースホルダー 2">
            <a:extLst>
              <a:ext uri="{FF2B5EF4-FFF2-40B4-BE49-F238E27FC236}">
                <a16:creationId xmlns:a16="http://schemas.microsoft.com/office/drawing/2014/main" id="{B95DC765-0D73-4E1B-AD47-9846987537A1}"/>
              </a:ext>
            </a:extLst>
          </p:cNvPr>
          <p:cNvSpPr>
            <a:spLocks noGrp="1"/>
          </p:cNvSpPr>
          <p:nvPr>
            <p:ph idx="1"/>
          </p:nvPr>
        </p:nvSpPr>
        <p:spPr>
          <a:xfrm>
            <a:off x="623117" y="2113742"/>
            <a:ext cx="10774555" cy="5007495"/>
          </a:xfrm>
        </p:spPr>
        <p:txBody>
          <a:bodyPr>
            <a:normAutofit/>
          </a:bodyPr>
          <a:lstStyle/>
          <a:p>
            <a:pPr marL="502920" indent="-457200">
              <a:buFont typeface="+mj-lt"/>
              <a:buAutoNum type="arabicPeriod"/>
            </a:pPr>
            <a:r>
              <a:rPr lang="ja-JP" altLang="en-US" sz="3200" dirty="0"/>
              <a:t>訪問看護ステーション事業規模拡大</a:t>
            </a:r>
            <a:endParaRPr lang="en-US" altLang="ja-JP" sz="3200" dirty="0"/>
          </a:p>
          <a:p>
            <a:pPr marL="534988" indent="-174625">
              <a:buFont typeface="Arial" panose="020B0604020202020204" pitchFamily="34" charset="0"/>
              <a:buChar char="•"/>
            </a:pPr>
            <a:r>
              <a:rPr kumimoji="1" lang="ja-JP" altLang="en-US" sz="2400" dirty="0"/>
              <a:t>病院・診療所からの訪問看護提供</a:t>
            </a:r>
            <a:r>
              <a:rPr lang="ja-JP" altLang="en-US" sz="2400" dirty="0"/>
              <a:t>や看護職派遣の制度</a:t>
            </a:r>
            <a:endParaRPr kumimoji="1" lang="en-US" altLang="ja-JP" sz="2400" dirty="0"/>
          </a:p>
          <a:p>
            <a:pPr marL="560070" indent="-514350">
              <a:buFont typeface="+mj-lt"/>
              <a:buAutoNum type="arabicPeriod" startAt="2"/>
            </a:pPr>
            <a:r>
              <a:rPr lang="ja-JP" altLang="en-US" sz="3200" dirty="0"/>
              <a:t>訪問看護と他のサービスを組み合わせた複合型サービスの推進</a:t>
            </a:r>
            <a:endParaRPr lang="en-US" altLang="ja-JP" sz="3200" dirty="0"/>
          </a:p>
          <a:p>
            <a:pPr marL="360363" indent="174625">
              <a:buFont typeface="Arial" panose="020B0604020202020204" pitchFamily="34" charset="0"/>
              <a:buChar char="•"/>
            </a:pPr>
            <a:r>
              <a:rPr kumimoji="1" lang="ja-JP" altLang="en-US" sz="2400" dirty="0"/>
              <a:t>看護小規模多機能などの推進</a:t>
            </a:r>
            <a:endParaRPr kumimoji="1" lang="en-US" altLang="ja-JP" sz="2400" dirty="0"/>
          </a:p>
          <a:p>
            <a:pPr marL="560070" indent="-514350">
              <a:buFont typeface="+mj-lt"/>
              <a:buAutoNum type="arabicPeriod" startAt="3"/>
            </a:pPr>
            <a:r>
              <a:rPr lang="en-US" altLang="ja-JP" sz="3200" dirty="0"/>
              <a:t>24</a:t>
            </a:r>
            <a:r>
              <a:rPr lang="ja-JP" altLang="en-US" sz="3200" dirty="0"/>
              <a:t>時間対応・緊急時の対応</a:t>
            </a:r>
            <a:endParaRPr lang="en-US" altLang="ja-JP" sz="3200" dirty="0"/>
          </a:p>
          <a:p>
            <a:pPr marL="560070" indent="-514350">
              <a:buFont typeface="+mj-lt"/>
              <a:buAutoNum type="arabicPeriod" startAt="3"/>
            </a:pPr>
            <a:r>
              <a:rPr lang="ja-JP" altLang="en-US" sz="3200" dirty="0"/>
              <a:t>看取り期の容態変化に対して不安を抱える家族・介護職の</a:t>
            </a:r>
            <a:br>
              <a:rPr lang="en-US" altLang="ja-JP" sz="3200" dirty="0"/>
            </a:br>
            <a:r>
              <a:rPr lang="ja-JP" altLang="en-US" sz="3200" dirty="0"/>
              <a:t>サポート　</a:t>
            </a:r>
            <a:endParaRPr lang="en-US" altLang="ja-JP" sz="3200" dirty="0"/>
          </a:p>
          <a:p>
            <a:pPr marL="534988" indent="-174625">
              <a:buFont typeface="Arial" panose="020B0604020202020204" pitchFamily="34" charset="0"/>
              <a:buChar char="•"/>
            </a:pPr>
            <a:r>
              <a:rPr lang="ja-JP" altLang="en-US" sz="2400" dirty="0"/>
              <a:t>特別養護老人ホームなどでの医療保険</a:t>
            </a:r>
            <a:r>
              <a:rPr lang="ja-JP" altLang="en-US" dirty="0"/>
              <a:t>を用いた</a:t>
            </a:r>
            <a:r>
              <a:rPr lang="ja-JP" altLang="en-US" sz="2400" dirty="0"/>
              <a:t>訪問看護利用の普及</a:t>
            </a:r>
            <a:endParaRPr kumimoji="1" lang="en-US" altLang="ja-JP" sz="2400" dirty="0"/>
          </a:p>
          <a:p>
            <a:pPr marL="560070" indent="-514350">
              <a:buFont typeface="+mj-lt"/>
              <a:buAutoNum type="arabicPeriod" startAt="5"/>
            </a:pPr>
            <a:r>
              <a:rPr lang="ja-JP" altLang="en-US" sz="3200" dirty="0"/>
              <a:t>その他　訪問看護のレセプトの電子化</a:t>
            </a:r>
            <a:endParaRPr kumimoji="1" lang="ja-JP" altLang="en-US" sz="3200" dirty="0"/>
          </a:p>
        </p:txBody>
      </p:sp>
    </p:spTree>
    <p:extLst>
      <p:ext uri="{BB962C8B-B14F-4D97-AF65-F5344CB8AC3E}">
        <p14:creationId xmlns:p14="http://schemas.microsoft.com/office/powerpoint/2010/main" val="3006794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C02D23-E02C-4A8F-80C5-E085755331D0}"/>
              </a:ext>
            </a:extLst>
          </p:cNvPr>
          <p:cNvSpPr>
            <a:spLocks noGrp="1"/>
          </p:cNvSpPr>
          <p:nvPr>
            <p:ph type="title"/>
          </p:nvPr>
        </p:nvSpPr>
        <p:spPr>
          <a:xfrm>
            <a:off x="330200" y="609601"/>
            <a:ext cx="9875520" cy="1356360"/>
          </a:xfrm>
        </p:spPr>
        <p:txBody>
          <a:bodyPr/>
          <a:lstStyle/>
          <a:p>
            <a:r>
              <a:rPr lang="ja-JP" altLang="en-US"/>
              <a:t>リハビリテーションサービスの</a:t>
            </a:r>
            <a:r>
              <a:rPr lang="ja-JP" altLang="en-US" dirty="0"/>
              <a:t>課題</a:t>
            </a:r>
            <a:endParaRPr kumimoji="1" lang="ja-JP" altLang="en-US" dirty="0"/>
          </a:p>
        </p:txBody>
      </p:sp>
      <p:sp>
        <p:nvSpPr>
          <p:cNvPr id="3" name="コンテンツ プレースホルダー 2">
            <a:extLst>
              <a:ext uri="{FF2B5EF4-FFF2-40B4-BE49-F238E27FC236}">
                <a16:creationId xmlns:a16="http://schemas.microsoft.com/office/drawing/2014/main" id="{57D6CE9F-3746-4AC9-8D27-44E602EAF4BF}"/>
              </a:ext>
            </a:extLst>
          </p:cNvPr>
          <p:cNvSpPr>
            <a:spLocks noGrp="1"/>
          </p:cNvSpPr>
          <p:nvPr>
            <p:ph idx="1"/>
          </p:nvPr>
        </p:nvSpPr>
        <p:spPr>
          <a:xfrm>
            <a:off x="665358" y="2223655"/>
            <a:ext cx="10621478" cy="5054600"/>
          </a:xfrm>
        </p:spPr>
        <p:txBody>
          <a:bodyPr>
            <a:normAutofit/>
          </a:bodyPr>
          <a:lstStyle/>
          <a:p>
            <a:pPr marL="502920" indent="-457200">
              <a:buFont typeface="+mj-lt"/>
              <a:buAutoNum type="arabicPeriod"/>
            </a:pPr>
            <a:r>
              <a:rPr kumimoji="1" lang="ja-JP" altLang="en-US" sz="3200" dirty="0"/>
              <a:t>目標を</a:t>
            </a:r>
            <a:r>
              <a:rPr lang="ja-JP" altLang="en-US" sz="3200" dirty="0"/>
              <a:t>見据えた支援</a:t>
            </a:r>
            <a:endParaRPr lang="en-US" altLang="ja-JP" sz="3200" dirty="0"/>
          </a:p>
          <a:p>
            <a:pPr marL="534988" indent="-174625">
              <a:buFont typeface="Arial" panose="020B0604020202020204" pitchFamily="34" charset="0"/>
              <a:buChar char="•"/>
            </a:pPr>
            <a:r>
              <a:rPr kumimoji="1" lang="ja-JP" altLang="en-US" sz="2400" dirty="0"/>
              <a:t>急性期のうちから自宅に帰った後の生活上の目標設定を</a:t>
            </a:r>
            <a:r>
              <a:rPr lang="ja-JP" altLang="en-US" sz="2400" dirty="0"/>
              <a:t>行う</a:t>
            </a:r>
            <a:endParaRPr lang="en-US" altLang="ja-JP" sz="2400" dirty="0"/>
          </a:p>
          <a:p>
            <a:pPr marL="534988" indent="-174625">
              <a:buFont typeface="Arial" panose="020B0604020202020204" pitchFamily="34" charset="0"/>
              <a:buChar char="•"/>
            </a:pPr>
            <a:r>
              <a:rPr kumimoji="1" lang="ja-JP" altLang="en-US" sz="2400" dirty="0"/>
              <a:t>急性期のリハビリテーションを担う病院での多職種カンファレンスが重要</a:t>
            </a:r>
            <a:endParaRPr kumimoji="1" lang="en-US" altLang="ja-JP" sz="2400" dirty="0"/>
          </a:p>
          <a:p>
            <a:pPr marL="560070" indent="-514350">
              <a:buFont typeface="+mj-lt"/>
              <a:buAutoNum type="arabicPeriod" startAt="2"/>
            </a:pPr>
            <a:r>
              <a:rPr lang="ja-JP" altLang="en-US" sz="3200" dirty="0"/>
              <a:t>医療と介護との間で切れ目を作らない継続的な支援</a:t>
            </a:r>
            <a:endParaRPr lang="en-US" altLang="ja-JP" sz="3200" dirty="0"/>
          </a:p>
          <a:p>
            <a:pPr marL="534988" indent="-174625">
              <a:buFont typeface="Arial" panose="020B0604020202020204" pitchFamily="34" charset="0"/>
              <a:buChar char="•"/>
            </a:pPr>
            <a:r>
              <a:rPr lang="ja-JP" altLang="en-US" sz="2400" dirty="0"/>
              <a:t>介護保険に移行できる者の速やかな</a:t>
            </a:r>
            <a:r>
              <a:rPr lang="ja-JP" altLang="en-US" dirty="0"/>
              <a:t>移行</a:t>
            </a:r>
            <a:r>
              <a:rPr lang="ja-JP" altLang="en-US" sz="2400" dirty="0"/>
              <a:t>を目指す</a:t>
            </a:r>
            <a:endParaRPr lang="en-US" altLang="ja-JP" sz="2400" dirty="0"/>
          </a:p>
          <a:p>
            <a:pPr marL="534988" indent="-174625">
              <a:buFont typeface="Arial" panose="020B0604020202020204" pitchFamily="34" charset="0"/>
              <a:buChar char="•"/>
            </a:pPr>
            <a:r>
              <a:rPr lang="ja-JP" altLang="en-US" sz="2400" dirty="0"/>
              <a:t>移行時に活動・参加に関する情報共有をはかる</a:t>
            </a:r>
            <a:endParaRPr lang="en-US" altLang="ja-JP" sz="2400" dirty="0"/>
          </a:p>
          <a:p>
            <a:pPr marL="560070" indent="-514350">
              <a:buFont typeface="+mj-lt"/>
              <a:buAutoNum type="arabicPeriod" startAt="3"/>
            </a:pPr>
            <a:r>
              <a:rPr lang="ja-JP" altLang="en-US" sz="3200" dirty="0"/>
              <a:t>実施計画書の工夫</a:t>
            </a:r>
            <a:endParaRPr lang="en-US" altLang="ja-JP" sz="3200" dirty="0"/>
          </a:p>
          <a:p>
            <a:pPr marL="534988" indent="-174625">
              <a:buFont typeface="Arial" panose="020B0604020202020204" pitchFamily="34" charset="0"/>
              <a:buChar char="•"/>
            </a:pPr>
            <a:r>
              <a:rPr lang="ja-JP" altLang="en-US" sz="2400" dirty="0"/>
              <a:t>医療・介護の連携・移行を円滑に行うため互換性を持たせる</a:t>
            </a:r>
            <a:endParaRPr lang="en-US" altLang="ja-JP" sz="2400" dirty="0"/>
          </a:p>
          <a:p>
            <a:endParaRPr kumimoji="1" lang="en-US" altLang="ja-JP" dirty="0"/>
          </a:p>
          <a:p>
            <a:endParaRPr kumimoji="1" lang="ja-JP" altLang="en-US" dirty="0"/>
          </a:p>
        </p:txBody>
      </p:sp>
    </p:spTree>
    <p:extLst>
      <p:ext uri="{BB962C8B-B14F-4D97-AF65-F5344CB8AC3E}">
        <p14:creationId xmlns:p14="http://schemas.microsoft.com/office/powerpoint/2010/main" val="992826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2E82E2-446D-445D-B514-33F612E7D6E3}"/>
              </a:ext>
            </a:extLst>
          </p:cNvPr>
          <p:cNvSpPr>
            <a:spLocks noGrp="1"/>
          </p:cNvSpPr>
          <p:nvPr>
            <p:ph type="title"/>
          </p:nvPr>
        </p:nvSpPr>
        <p:spPr>
          <a:xfrm>
            <a:off x="330200" y="609598"/>
            <a:ext cx="9875520" cy="1356360"/>
          </a:xfrm>
        </p:spPr>
        <p:txBody>
          <a:bodyPr/>
          <a:lstStyle/>
          <a:p>
            <a:r>
              <a:rPr lang="ja-JP" altLang="en-US" dirty="0"/>
              <a:t>施設や機関の連携・調整の課題</a:t>
            </a:r>
            <a:endParaRPr kumimoji="1" lang="ja-JP" altLang="en-US" dirty="0"/>
          </a:p>
        </p:txBody>
      </p:sp>
      <p:sp>
        <p:nvSpPr>
          <p:cNvPr id="3" name="コンテンツ プレースホルダー 2">
            <a:extLst>
              <a:ext uri="{FF2B5EF4-FFF2-40B4-BE49-F238E27FC236}">
                <a16:creationId xmlns:a16="http://schemas.microsoft.com/office/drawing/2014/main" id="{C37828E2-0B64-48E8-9765-1FE9DEA453FC}"/>
              </a:ext>
            </a:extLst>
          </p:cNvPr>
          <p:cNvSpPr>
            <a:spLocks noGrp="1"/>
          </p:cNvSpPr>
          <p:nvPr>
            <p:ph idx="1"/>
          </p:nvPr>
        </p:nvSpPr>
        <p:spPr>
          <a:xfrm>
            <a:off x="551872" y="2169158"/>
            <a:ext cx="11732492" cy="4038600"/>
          </a:xfrm>
        </p:spPr>
        <p:txBody>
          <a:bodyPr>
            <a:normAutofit/>
          </a:bodyPr>
          <a:lstStyle/>
          <a:p>
            <a:pPr marL="560070" indent="-514350">
              <a:buFont typeface="+mj-lt"/>
              <a:buAutoNum type="arabicPeriod"/>
            </a:pPr>
            <a:r>
              <a:rPr lang="ja-JP" altLang="en-US" sz="3200" dirty="0"/>
              <a:t>必要な医療・介護を適時適切に提供するための関係者</a:t>
            </a:r>
            <a:r>
              <a:rPr lang="en-US" altLang="ja-JP" sz="3200" dirty="0"/>
              <a:t>, </a:t>
            </a:r>
            <a:br>
              <a:rPr lang="en-US" altLang="ja-JP" sz="3200" dirty="0"/>
            </a:br>
            <a:r>
              <a:rPr lang="ja-JP" altLang="en-US" sz="3200" dirty="0"/>
              <a:t>関係機関の円滑な情報提供・共有</a:t>
            </a:r>
            <a:r>
              <a:rPr lang="en-US" altLang="ja-JP" sz="3200" dirty="0"/>
              <a:t>, </a:t>
            </a:r>
            <a:r>
              <a:rPr lang="ja-JP" altLang="en-US" sz="3200" dirty="0"/>
              <a:t>相互理解</a:t>
            </a:r>
            <a:endParaRPr lang="en-US" altLang="ja-JP" sz="3200" dirty="0"/>
          </a:p>
          <a:p>
            <a:pPr marL="628650" indent="-277813">
              <a:buFont typeface="Arial" panose="020B0604020202020204" pitchFamily="34" charset="0"/>
              <a:buChar char="•"/>
            </a:pPr>
            <a:r>
              <a:rPr kumimoji="1" lang="ja-JP" altLang="en-US" sz="2800" dirty="0"/>
              <a:t>かかりつけ医</a:t>
            </a:r>
            <a:r>
              <a:rPr kumimoji="1" lang="en-US" altLang="ja-JP" sz="2800" dirty="0"/>
              <a:t>, </a:t>
            </a:r>
            <a:r>
              <a:rPr kumimoji="1" lang="ja-JP" altLang="en-US" sz="2800" dirty="0"/>
              <a:t>介護支援専門員の連携</a:t>
            </a:r>
            <a:endParaRPr lang="en-US" altLang="ja-JP" sz="2800" dirty="0"/>
          </a:p>
          <a:p>
            <a:pPr marL="628650" indent="-277813">
              <a:buFont typeface="Arial" panose="020B0604020202020204" pitchFamily="34" charset="0"/>
              <a:buChar char="•"/>
            </a:pPr>
            <a:r>
              <a:rPr kumimoji="1" lang="ja-JP" altLang="en-US" sz="2800" dirty="0"/>
              <a:t>ケアプラン作成・変更時に医療的な視点を入れる</a:t>
            </a:r>
            <a:endParaRPr lang="en-US" altLang="ja-JP" sz="2800" dirty="0"/>
          </a:p>
          <a:p>
            <a:pPr marL="628650" indent="-277813">
              <a:buFont typeface="Arial" panose="020B0604020202020204" pitchFamily="34" charset="0"/>
              <a:buChar char="•"/>
            </a:pPr>
            <a:r>
              <a:rPr lang="en-US" altLang="ja-JP" sz="2800" dirty="0"/>
              <a:t>ICT</a:t>
            </a:r>
            <a:r>
              <a:rPr lang="ja-JP" altLang="en-US" sz="2800" dirty="0"/>
              <a:t>などを活用した円滑な情報提供を検討</a:t>
            </a:r>
            <a:endParaRPr lang="en-US" altLang="ja-JP" sz="2800" dirty="0"/>
          </a:p>
          <a:p>
            <a:pPr marL="628650" indent="-277813">
              <a:buFont typeface="Arial" panose="020B0604020202020204" pitchFamily="34" charset="0"/>
              <a:buChar char="•"/>
            </a:pPr>
            <a:r>
              <a:rPr kumimoji="1" lang="ja-JP" altLang="en-US" sz="2800" dirty="0"/>
              <a:t>介護支援専門員からの情報提供ニーズが高いが</a:t>
            </a:r>
            <a:r>
              <a:rPr kumimoji="1" lang="en-US" altLang="ja-JP" sz="2800" dirty="0"/>
              <a:t>, </a:t>
            </a:r>
            <a:r>
              <a:rPr lang="ja-JP" altLang="en-US" sz="2800" dirty="0"/>
              <a:t>有意義</a:t>
            </a:r>
            <a:r>
              <a:rPr kumimoji="1" lang="ja-JP" altLang="en-US" sz="2800" dirty="0"/>
              <a:t>に使われている？</a:t>
            </a:r>
            <a:endParaRPr lang="en-US" altLang="ja-JP" sz="2800" dirty="0"/>
          </a:p>
          <a:p>
            <a:pPr marL="628650" indent="-277813">
              <a:buFont typeface="Arial" panose="020B0604020202020204" pitchFamily="34" charset="0"/>
              <a:buChar char="•"/>
            </a:pPr>
            <a:r>
              <a:rPr lang="ja-JP" altLang="en-US" sz="2800" dirty="0"/>
              <a:t>歯科分野を踏まえた連携</a:t>
            </a:r>
            <a:endParaRPr kumimoji="1" lang="ja-JP" altLang="en-US" sz="2800" dirty="0"/>
          </a:p>
        </p:txBody>
      </p:sp>
    </p:spTree>
    <p:extLst>
      <p:ext uri="{BB962C8B-B14F-4D97-AF65-F5344CB8AC3E}">
        <p14:creationId xmlns:p14="http://schemas.microsoft.com/office/powerpoint/2010/main" val="2056422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71A929-01B9-431F-95AA-DF04E8E3EBD9}"/>
              </a:ext>
            </a:extLst>
          </p:cNvPr>
          <p:cNvSpPr>
            <a:spLocks noGrp="1"/>
          </p:cNvSpPr>
          <p:nvPr>
            <p:ph type="title"/>
          </p:nvPr>
        </p:nvSpPr>
        <p:spPr>
          <a:xfrm>
            <a:off x="339436" y="609601"/>
            <a:ext cx="9875520" cy="1356360"/>
          </a:xfrm>
        </p:spPr>
        <p:txBody>
          <a:bodyPr/>
          <a:lstStyle/>
          <a:p>
            <a:r>
              <a:rPr kumimoji="1" lang="ja-JP" altLang="en-US" dirty="0"/>
              <a:t>入院医療</a:t>
            </a:r>
            <a:r>
              <a:rPr lang="ja-JP" altLang="en-US" dirty="0"/>
              <a:t>　</a:t>
            </a:r>
            <a:r>
              <a:rPr kumimoji="1" lang="ja-JP" altLang="en-US" dirty="0"/>
              <a:t>一般病棟入院基本料の現状</a:t>
            </a:r>
            <a:r>
              <a:rPr kumimoji="1" lang="en-US" altLang="ja-JP" dirty="0"/>
              <a:t>1</a:t>
            </a:r>
            <a:endParaRPr kumimoji="1" lang="ja-JP" altLang="en-US" dirty="0"/>
          </a:p>
        </p:txBody>
      </p:sp>
      <p:sp>
        <p:nvSpPr>
          <p:cNvPr id="3" name="コンテンツ プレースホルダー 2">
            <a:extLst>
              <a:ext uri="{FF2B5EF4-FFF2-40B4-BE49-F238E27FC236}">
                <a16:creationId xmlns:a16="http://schemas.microsoft.com/office/drawing/2014/main" id="{83318820-13CE-45B6-955C-261EA6A6FD2D}"/>
              </a:ext>
            </a:extLst>
          </p:cNvPr>
          <p:cNvSpPr>
            <a:spLocks noGrp="1"/>
          </p:cNvSpPr>
          <p:nvPr>
            <p:ph idx="1"/>
          </p:nvPr>
        </p:nvSpPr>
        <p:spPr>
          <a:xfrm>
            <a:off x="718126" y="2113742"/>
            <a:ext cx="11206020" cy="5233785"/>
          </a:xfrm>
        </p:spPr>
        <p:txBody>
          <a:bodyPr>
            <a:normAutofit/>
          </a:bodyPr>
          <a:lstStyle/>
          <a:p>
            <a:r>
              <a:rPr lang="ja-JP" altLang="en-US" sz="2600" dirty="0"/>
              <a:t>届け出病床数</a:t>
            </a:r>
            <a:r>
              <a:rPr lang="en-US" altLang="ja-JP" sz="2600" dirty="0"/>
              <a:t>:7</a:t>
            </a:r>
            <a:r>
              <a:rPr lang="ja-JP" altLang="en-US" sz="2600" dirty="0"/>
              <a:t>対</a:t>
            </a:r>
            <a:r>
              <a:rPr lang="en-US" altLang="ja-JP" sz="2600" dirty="0"/>
              <a:t>1</a:t>
            </a:r>
            <a:r>
              <a:rPr lang="ja-JP" altLang="en-US" sz="2600" dirty="0"/>
              <a:t>が最も多い</a:t>
            </a:r>
            <a:r>
              <a:rPr lang="en-US" altLang="ja-JP" sz="2600" dirty="0"/>
              <a:t>, </a:t>
            </a:r>
            <a:r>
              <a:rPr lang="ja-JP" altLang="en-US" sz="2600" dirty="0"/>
              <a:t>近年</a:t>
            </a:r>
            <a:r>
              <a:rPr lang="en-US" altLang="ja-JP" sz="2600" dirty="0"/>
              <a:t>,7</a:t>
            </a:r>
            <a:r>
              <a:rPr lang="ja-JP" altLang="en-US" sz="2600" dirty="0"/>
              <a:t>対</a:t>
            </a:r>
            <a:r>
              <a:rPr lang="en-US" altLang="ja-JP" sz="2600" dirty="0"/>
              <a:t>1</a:t>
            </a:r>
            <a:r>
              <a:rPr lang="ja-JP" altLang="en-US" sz="2600" dirty="0"/>
              <a:t>および</a:t>
            </a:r>
            <a:r>
              <a:rPr lang="en-US" altLang="ja-JP" sz="2600" dirty="0"/>
              <a:t>10</a:t>
            </a:r>
            <a:r>
              <a:rPr lang="ja-JP" altLang="en-US" sz="2600" dirty="0"/>
              <a:t>対</a:t>
            </a:r>
            <a:r>
              <a:rPr lang="en-US" altLang="ja-JP" sz="2600" dirty="0"/>
              <a:t>1</a:t>
            </a:r>
            <a:r>
              <a:rPr lang="ja-JP" altLang="en-US" sz="2600" dirty="0"/>
              <a:t>で減少傾向</a:t>
            </a:r>
            <a:br>
              <a:rPr lang="en-US" altLang="ja-JP" sz="2600" dirty="0"/>
            </a:br>
            <a:r>
              <a:rPr lang="ja-JP" altLang="en-US" sz="2600" dirty="0"/>
              <a:t>　　　　　　　　　　　　　　　　　　　　　　　（</a:t>
            </a:r>
            <a:r>
              <a:rPr lang="en-US" altLang="ja-JP" sz="2600" dirty="0"/>
              <a:t>※</a:t>
            </a:r>
            <a:r>
              <a:rPr lang="ja-JP" altLang="en-US" sz="2600" dirty="0"/>
              <a:t>看護必要度の基準維持が困難）</a:t>
            </a:r>
            <a:endParaRPr lang="en-US" altLang="ja-JP" sz="2600" dirty="0"/>
          </a:p>
          <a:p>
            <a:r>
              <a:rPr lang="ja-JP" altLang="en-US" sz="2600" dirty="0"/>
              <a:t>病床稼働率：</a:t>
            </a:r>
            <a:r>
              <a:rPr lang="en-US" altLang="ja-JP" sz="2600" dirty="0"/>
              <a:t>7</a:t>
            </a:r>
            <a:r>
              <a:rPr lang="ja-JP" altLang="en-US" sz="2600" dirty="0"/>
              <a:t>対</a:t>
            </a:r>
            <a:r>
              <a:rPr lang="en-US" altLang="ja-JP" sz="2600" dirty="0"/>
              <a:t>1</a:t>
            </a:r>
            <a:r>
              <a:rPr lang="ja-JP" altLang="en-US" sz="2600" dirty="0"/>
              <a:t>で最も高いが近年緩やかに減少</a:t>
            </a:r>
            <a:endParaRPr lang="en-US" altLang="ja-JP" sz="2600" dirty="0"/>
          </a:p>
          <a:p>
            <a:r>
              <a:rPr lang="ja-JP" altLang="en-US" sz="2600" dirty="0"/>
              <a:t>人員配置：必要な配置数より多く配置</a:t>
            </a:r>
            <a:r>
              <a:rPr lang="en-US" altLang="ja-JP" sz="2600" dirty="0"/>
              <a:t>, </a:t>
            </a:r>
            <a:r>
              <a:rPr lang="ja-JP" altLang="en-US" sz="2600" dirty="0"/>
              <a:t>看護師以外の職員の配置あり</a:t>
            </a:r>
            <a:endParaRPr lang="en-US" altLang="ja-JP" sz="2600" dirty="0"/>
          </a:p>
          <a:p>
            <a:r>
              <a:rPr lang="ja-JP" altLang="en-US" sz="2600" dirty="0"/>
              <a:t>レセプト平均請求額：</a:t>
            </a:r>
            <a:r>
              <a:rPr lang="en-US" altLang="ja-JP" sz="2600" dirty="0"/>
              <a:t>7</a:t>
            </a:r>
            <a:r>
              <a:rPr lang="ja-JP" altLang="en-US" sz="2600" dirty="0"/>
              <a:t>対</a:t>
            </a:r>
            <a:r>
              <a:rPr lang="en-US" altLang="ja-JP" sz="2600" dirty="0"/>
              <a:t>1</a:t>
            </a:r>
            <a:r>
              <a:rPr lang="ja-JP" altLang="en-US" sz="2600" dirty="0"/>
              <a:t>で最も多い</a:t>
            </a:r>
            <a:r>
              <a:rPr lang="en-US" altLang="ja-JP" sz="2600" dirty="0"/>
              <a:t>, 7</a:t>
            </a:r>
            <a:r>
              <a:rPr lang="ja-JP" altLang="en-US" sz="2600" dirty="0"/>
              <a:t>対</a:t>
            </a:r>
            <a:r>
              <a:rPr lang="en-US" altLang="ja-JP" sz="2600" dirty="0"/>
              <a:t>1</a:t>
            </a:r>
            <a:r>
              <a:rPr lang="ja-JP" altLang="en-US" sz="2600" dirty="0"/>
              <a:t>・</a:t>
            </a:r>
            <a:r>
              <a:rPr lang="en-US" altLang="ja-JP" sz="2600" dirty="0"/>
              <a:t>10</a:t>
            </a:r>
            <a:r>
              <a:rPr lang="ja-JP" altLang="en-US" sz="2600" dirty="0"/>
              <a:t>対</a:t>
            </a:r>
            <a:r>
              <a:rPr lang="en-US" altLang="ja-JP" sz="2600" dirty="0"/>
              <a:t>1</a:t>
            </a:r>
            <a:r>
              <a:rPr lang="ja-JP" altLang="en-US" sz="2600" dirty="0"/>
              <a:t>でその他の点数が多い</a:t>
            </a:r>
            <a:endParaRPr lang="en-US" altLang="ja-JP" sz="2600" dirty="0"/>
          </a:p>
          <a:p>
            <a:r>
              <a:rPr lang="ja-JP" altLang="en-US" sz="2600" dirty="0"/>
              <a:t>医業収益など：入院診療収益は</a:t>
            </a:r>
            <a:r>
              <a:rPr lang="en-US" altLang="ja-JP" sz="2600" dirty="0"/>
              <a:t>7</a:t>
            </a:r>
            <a:r>
              <a:rPr lang="ja-JP" altLang="en-US" sz="2600" dirty="0"/>
              <a:t>対</a:t>
            </a:r>
            <a:r>
              <a:rPr lang="en-US" altLang="ja-JP" sz="2600" dirty="0"/>
              <a:t>1</a:t>
            </a:r>
            <a:r>
              <a:rPr lang="ja-JP" altLang="en-US" sz="2600" dirty="0"/>
              <a:t>で最も高い　給与費が低い</a:t>
            </a:r>
            <a:endParaRPr lang="en-US" altLang="ja-JP" sz="2600" dirty="0"/>
          </a:p>
          <a:p>
            <a:r>
              <a:rPr lang="ja-JP" altLang="en-US" sz="2600" dirty="0"/>
              <a:t>多い疾病：</a:t>
            </a:r>
            <a:r>
              <a:rPr lang="en-US" altLang="ja-JP" sz="2600" dirty="0"/>
              <a:t>7</a:t>
            </a:r>
            <a:r>
              <a:rPr lang="ja-JP" altLang="en-US" sz="2600" dirty="0"/>
              <a:t>対</a:t>
            </a:r>
            <a:r>
              <a:rPr lang="en-US" altLang="ja-JP" sz="2600" dirty="0"/>
              <a:t>1</a:t>
            </a:r>
            <a:r>
              <a:rPr lang="ja-JP" altLang="en-US" sz="2600" dirty="0"/>
              <a:t>は新生物、他は損傷、中毒及びその他の外因の影響</a:t>
            </a:r>
            <a:br>
              <a:rPr lang="en-US" altLang="ja-JP" sz="2600" dirty="0"/>
            </a:br>
            <a:r>
              <a:rPr lang="ja-JP" altLang="en-US" sz="2600" dirty="0"/>
              <a:t>　　　　　（悪性新生物患者は</a:t>
            </a:r>
            <a:r>
              <a:rPr lang="en-US" altLang="ja-JP" sz="2600" dirty="0"/>
              <a:t>2035</a:t>
            </a:r>
            <a:r>
              <a:rPr lang="ja-JP" altLang="en-US" sz="2600" dirty="0"/>
              <a:t>年以降に減ると推定されている）</a:t>
            </a:r>
            <a:endParaRPr lang="en-US" altLang="ja-JP" sz="2600" dirty="0"/>
          </a:p>
          <a:p>
            <a:r>
              <a:rPr lang="ja-JP" altLang="en-US" sz="2600" dirty="0"/>
              <a:t>患者年齢層：</a:t>
            </a:r>
            <a:r>
              <a:rPr lang="en-US" altLang="ja-JP" sz="2600" dirty="0"/>
              <a:t>7</a:t>
            </a:r>
            <a:r>
              <a:rPr lang="ja-JP" altLang="en-US" sz="2600" dirty="0"/>
              <a:t>対</a:t>
            </a:r>
            <a:r>
              <a:rPr lang="en-US" altLang="ja-JP" sz="2600" dirty="0"/>
              <a:t>1</a:t>
            </a:r>
            <a:r>
              <a:rPr lang="ja-JP" altLang="en-US" sz="2600" dirty="0"/>
              <a:t>では</a:t>
            </a:r>
            <a:r>
              <a:rPr lang="en-US" altLang="ja-JP" sz="2600" dirty="0"/>
              <a:t>75</a:t>
            </a:r>
            <a:r>
              <a:rPr lang="ja-JP" altLang="en-US" sz="2600" dirty="0"/>
              <a:t>歳以上少ない、人員配置が少なくなると高齢化する</a:t>
            </a:r>
            <a:endParaRPr lang="en-US" altLang="ja-JP" sz="2600" dirty="0"/>
          </a:p>
        </p:txBody>
      </p:sp>
    </p:spTree>
    <p:extLst>
      <p:ext uri="{BB962C8B-B14F-4D97-AF65-F5344CB8AC3E}">
        <p14:creationId xmlns:p14="http://schemas.microsoft.com/office/powerpoint/2010/main" val="1759414232"/>
      </p:ext>
    </p:extLst>
  </p:cSld>
  <p:clrMapOvr>
    <a:masterClrMapping/>
  </p:clrMapOvr>
</p:sld>
</file>

<file path=ppt/theme/theme1.xml><?xml version="1.0" encoding="utf-8"?>
<a:theme xmlns:a="http://schemas.openxmlformats.org/drawingml/2006/main" name="ベルリン">
  <a:themeElements>
    <a:clrScheme name="ベルリン">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ユーザー定義 1">
      <a:majorFont>
        <a:latin typeface="Meiryo UI"/>
        <a:ea typeface="Meiryo UI"/>
        <a:cs typeface=""/>
      </a:majorFont>
      <a:minorFont>
        <a:latin typeface="Meiryo UI"/>
        <a:ea typeface="Meiryo UI"/>
        <a:cs typeface=""/>
      </a:minorFont>
    </a:fontScheme>
    <a:fmtScheme name="ベルリン">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ベルリン</Template>
  <TotalTime>852</TotalTime>
  <Words>894</Words>
  <Application>Microsoft Office PowerPoint</Application>
  <PresentationFormat>ワイド画面</PresentationFormat>
  <Paragraphs>134</Paragraphs>
  <Slides>17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17</vt:i4>
      </vt:variant>
    </vt:vector>
  </HeadingPairs>
  <TitlesOfParts>
    <vt:vector size="21" baseType="lpstr">
      <vt:lpstr>Meiryo UI</vt:lpstr>
      <vt:lpstr>Arial</vt:lpstr>
      <vt:lpstr>Wingdings</vt:lpstr>
      <vt:lpstr>ベルリン</vt:lpstr>
      <vt:lpstr>平成30年度診療、介護報酬同時改定 中間とりまとめのポイント</vt:lpstr>
      <vt:lpstr>本日の内容</vt:lpstr>
      <vt:lpstr>2018年度同時改定が行われる背景</vt:lpstr>
      <vt:lpstr>同時改定の意義</vt:lpstr>
      <vt:lpstr>看取りの課題</vt:lpstr>
      <vt:lpstr>訪問看護の課題</vt:lpstr>
      <vt:lpstr>リハビリテーションサービスの課題</vt:lpstr>
      <vt:lpstr>施設や機関の連携・調整の課題</vt:lpstr>
      <vt:lpstr>入院医療　一般病棟入院基本料の現状1</vt:lpstr>
      <vt:lpstr>入院医療　一般病棟入院基本料の現状2</vt:lpstr>
      <vt:lpstr>入院医療　一般病棟入院基本料の現状2</vt:lpstr>
      <vt:lpstr>入院医療　一般病棟入院基本料の現状2</vt:lpstr>
      <vt:lpstr>入院医療　地域包括ケア病棟</vt:lpstr>
      <vt:lpstr>入院医療　回復期リハビリテーション病棟</vt:lpstr>
      <vt:lpstr>入院医療　療養病棟</vt:lpstr>
      <vt:lpstr>在宅医療</vt:lpstr>
      <vt:lpstr>外来医療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南谷真理子</dc:creator>
  <cp:lastModifiedBy>南谷真理子</cp:lastModifiedBy>
  <cp:revision>66</cp:revision>
  <dcterms:created xsi:type="dcterms:W3CDTF">2017-09-14T03:48:52Z</dcterms:created>
  <dcterms:modified xsi:type="dcterms:W3CDTF">2017-09-19T08:06:35Z</dcterms:modified>
</cp:coreProperties>
</file>