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645275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 userDrawn="1">
          <p15:clr>
            <a:srgbClr val="A4A3A4"/>
          </p15:clr>
        </p15:guide>
        <p15:guide id="2" pos="209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68" autoAdjust="0"/>
  </p:normalViewPr>
  <p:slideViewPr>
    <p:cSldViewPr>
      <p:cViewPr>
        <p:scale>
          <a:sx n="130" d="100"/>
          <a:sy n="130" d="100"/>
        </p:scale>
        <p:origin x="82" y="-10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202" y="-102"/>
      </p:cViewPr>
      <p:guideLst>
        <p:guide orient="horz" pos="3079"/>
        <p:guide pos="209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gradFill>
          <a:gsLst>
            <a:gs pos="0">
              <a:srgbClr val="FFEFD1">
                <a:alpha val="50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2700000" scaled="0"/>
        </a:gra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890516791223443E-2"/>
          <c:y val="3.1233330208814462E-2"/>
          <c:w val="0.90383356669525727"/>
          <c:h val="0.8765604523450579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受験者数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4796287739562966E-3"/>
                  <c:y val="0.779522014029167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3BA-4587-B4EA-A923F11C3FBE}"/>
                </c:ext>
              </c:extLst>
            </c:dLbl>
            <c:dLbl>
              <c:idx val="1"/>
              <c:layout>
                <c:manualLayout>
                  <c:x val="1.4796287739562966E-3"/>
                  <c:y val="0.414837840816780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3BA-4587-B4EA-A923F11C3FBE}"/>
                </c:ext>
              </c:extLst>
            </c:dLbl>
            <c:dLbl>
              <c:idx val="2"/>
              <c:layout>
                <c:manualLayout>
                  <c:x val="1.4796287739562966E-3"/>
                  <c:y val="9.0154356704673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3BA-4587-B4EA-A923F11C3F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大学</c:v>
                </c:pt>
                <c:pt idx="1">
                  <c:v>専門学校</c:v>
                </c:pt>
                <c:pt idx="2">
                  <c:v>准看学校</c:v>
                </c:pt>
              </c:strCache>
            </c:strRef>
          </c:cat>
          <c:val>
            <c:numRef>
              <c:f>Sheet1!$B$2:$B$4</c:f>
              <c:numCache>
                <c:formatCode>#,##0_);[Red]\(#,##0\)</c:formatCode>
                <c:ptCount val="3"/>
                <c:pt idx="0">
                  <c:v>136415</c:v>
                </c:pt>
                <c:pt idx="1">
                  <c:v>73107</c:v>
                </c:pt>
                <c:pt idx="2">
                  <c:v>16132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BA-4587-B4EA-A923F11C3F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合格者数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9592575479125663E-3"/>
                  <c:y val="0.256762104125513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3BA-4587-B4EA-A923F11C3FBE}"/>
                </c:ext>
              </c:extLst>
            </c:dLbl>
            <c:dLbl>
              <c:idx val="1"/>
              <c:layout>
                <c:manualLayout>
                  <c:x val="-2.9592575479126474E-3"/>
                  <c:y val="0.206608436521119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3BA-4587-B4EA-A923F11C3FBE}"/>
                </c:ext>
              </c:extLst>
            </c:dLbl>
            <c:dLbl>
              <c:idx val="2"/>
              <c:layout>
                <c:manualLayout>
                  <c:x val="1.4796287739562966E-3"/>
                  <c:y val="5.33033592708372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3BA-4587-B4EA-A923F11C3F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大学</c:v>
                </c:pt>
                <c:pt idx="1">
                  <c:v>専門学校</c:v>
                </c:pt>
                <c:pt idx="2">
                  <c:v>准看学校</c:v>
                </c:pt>
              </c:strCache>
            </c:strRef>
          </c:cat>
          <c:val>
            <c:numRef>
              <c:f>Sheet1!$C$2:$C$4</c:f>
              <c:numCache>
                <c:formatCode>#,##0_);[Red]\(#,##0\)</c:formatCode>
                <c:ptCount val="3"/>
                <c:pt idx="0">
                  <c:v>45558</c:v>
                </c:pt>
                <c:pt idx="1">
                  <c:v>36901</c:v>
                </c:pt>
                <c:pt idx="2">
                  <c:v>10048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BA-4587-B4EA-A923F11C3FB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入学者数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4.4388863218689442E-3"/>
                  <c:y val="0.1364543364711419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3BA-4587-B4EA-A923F11C3FBE}"/>
                </c:ext>
              </c:extLst>
            </c:dLbl>
            <c:dLbl>
              <c:idx val="1"/>
              <c:layout>
                <c:manualLayout>
                  <c:x val="-1.4796287739564052E-3"/>
                  <c:y val="0.156148892772304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3BA-4587-B4EA-A923F11C3FBE}"/>
                </c:ext>
              </c:extLst>
            </c:dLbl>
            <c:dLbl>
              <c:idx val="2"/>
              <c:layout>
                <c:manualLayout>
                  <c:x val="2.9592575479125932E-3"/>
                  <c:y val="4.53828787058696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3BA-4587-B4EA-A923F11C3F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大学</c:v>
                </c:pt>
                <c:pt idx="1">
                  <c:v>専門学校</c:v>
                </c:pt>
                <c:pt idx="2">
                  <c:v>准看学校</c:v>
                </c:pt>
              </c:strCache>
            </c:strRef>
          </c:cat>
          <c:val>
            <c:numRef>
              <c:f>Sheet1!$D$2:$D$4</c:f>
              <c:numCache>
                <c:formatCode>#,##0_);[Red]\(#,##0\)</c:formatCode>
                <c:ptCount val="3"/>
                <c:pt idx="0">
                  <c:v>25048</c:v>
                </c:pt>
                <c:pt idx="1">
                  <c:v>27963</c:v>
                </c:pt>
                <c:pt idx="2">
                  <c:v>8517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BA-4587-B4EA-A923F11C3FB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定員数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275916513519208E-2"/>
                  <c:y val="-5.83798696775836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3BA-4587-B4EA-A923F11C3FBE}"/>
                </c:ext>
              </c:extLst>
            </c:dLbl>
            <c:dLbl>
              <c:idx val="1"/>
              <c:layout>
                <c:manualLayout>
                  <c:x val="2.0714802835388152E-2"/>
                  <c:y val="-3.2997317643851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3BA-4587-B4EA-A923F11C3FBE}"/>
                </c:ext>
              </c:extLst>
            </c:dLbl>
            <c:dLbl>
              <c:idx val="2"/>
              <c:layout>
                <c:manualLayout>
                  <c:x val="2.2194431609344343E-2"/>
                  <c:y val="-3.2997317643851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3BA-4587-B4EA-A923F11C3F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大学</c:v>
                </c:pt>
                <c:pt idx="1">
                  <c:v>専門学校</c:v>
                </c:pt>
                <c:pt idx="2">
                  <c:v>准看学校</c:v>
                </c:pt>
              </c:strCache>
            </c:strRef>
          </c:cat>
          <c:val>
            <c:numRef>
              <c:f>Sheet1!$E$2:$E$4</c:f>
              <c:numCache>
                <c:formatCode>#,##0_);[Red]\(#,##0\)</c:formatCode>
                <c:ptCount val="3"/>
                <c:pt idx="0">
                  <c:v>23840</c:v>
                </c:pt>
                <c:pt idx="1">
                  <c:v>28802</c:v>
                </c:pt>
                <c:pt idx="2">
                  <c:v>10021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3BA-4587-B4EA-A923F11C3F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7"/>
        <c:shape val="box"/>
        <c:axId val="1843195487"/>
        <c:axId val="1446464815"/>
        <c:axId val="0"/>
      </c:bar3DChart>
      <c:catAx>
        <c:axId val="184319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ea"/>
                <a:ea typeface="+mn-ea"/>
                <a:cs typeface="+mn-cs"/>
              </a:defRPr>
            </a:pPr>
            <a:endParaRPr lang="ja-JP"/>
          </a:p>
        </c:txPr>
        <c:crossAx val="1446464815"/>
        <c:crosses val="autoZero"/>
        <c:auto val="1"/>
        <c:lblAlgn val="ctr"/>
        <c:lblOffset val="100"/>
        <c:noMultiLvlLbl val="0"/>
      </c:catAx>
      <c:valAx>
        <c:axId val="14464648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319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1473521518812153"/>
          <c:y val="6.2206242439893138E-2"/>
          <c:w val="0.12957913066333737"/>
          <c:h val="0.41628899459390284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0.77381</cdr:x>
      <cdr:y>0.60833</cdr:y>
    </cdr:from>
    <cdr:to>
      <cdr:x>0.88034</cdr:x>
      <cdr:y>0.76907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2EC25D50-9B1A-4763-8FBF-53BA9F985FAB}"/>
            </a:ext>
          </a:extLst>
        </cdr:cNvPr>
        <cdr:cNvSpPr txBox="1"/>
      </cdr:nvSpPr>
      <cdr:spPr>
        <a:xfrm xmlns:a="http://schemas.openxmlformats.org/drawingml/2006/main">
          <a:off x="6641790" y="34605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ja-JP" altLang="en-US" sz="800" dirty="0">
              <a:latin typeface="Times New Roman" panose="02020603050405020304" pitchFamily="18" charset="0"/>
              <a:cs typeface="Times New Roman" panose="02020603050405020304" pitchFamily="18" charset="0"/>
            </a:rPr>
            <a:t>合格率</a:t>
          </a:r>
          <a:endParaRPr lang="en-US" altLang="ja-JP" sz="8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r>
            <a:rPr lang="en-US" altLang="ja-JP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1.6</a:t>
          </a:r>
          <a:r>
            <a:rPr lang="ja-JP" altLang="en-US" sz="1600" dirty="0"/>
            <a:t>倍</a:t>
          </a:r>
          <a:endParaRPr lang="ja-JP" altLang="en-US" sz="20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79619" cy="488871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764118" y="1"/>
            <a:ext cx="2879619" cy="488871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228C8DD3-29D7-465D-9825-D6375198CF57}" type="datetimeFigureOut">
              <a:rPr kumimoji="1" lang="ja-JP" altLang="en-US" smtClean="0"/>
              <a:pPr/>
              <a:t>2020/5/13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33425"/>
            <a:ext cx="48895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64528" y="4644271"/>
            <a:ext cx="5316220" cy="4399836"/>
          </a:xfrm>
          <a:prstGeom prst="rect">
            <a:avLst/>
          </a:prstGeom>
        </p:spPr>
        <p:txBody>
          <a:bodyPr vert="horz" lIns="91429" tIns="45714" rIns="91429" bIns="45714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286845"/>
            <a:ext cx="2879619" cy="488871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764118" y="9286845"/>
            <a:ext cx="2879619" cy="488871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A6AF4B10-B28C-4A11-8D22-5379A31D83E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85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ja-JP" sz="1000" dirty="0"/>
          </a:p>
          <a:p>
            <a:endParaRPr lang="ja-JP" altLang="en-US" sz="100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F4B10-B28C-4A11-8D22-5379A31D83E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9263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Last Update: 2011/01/20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DF9DE-2F08-4CE1-A664-596A663F3F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月 16"/>
          <p:cNvSpPr/>
          <p:nvPr/>
        </p:nvSpPr>
        <p:spPr>
          <a:xfrm rot="10800000" flipV="1">
            <a:off x="7740352" y="188640"/>
            <a:ext cx="1224136" cy="504056"/>
          </a:xfrm>
          <a:prstGeom prst="moon">
            <a:avLst>
              <a:gd name="adj" fmla="val 13394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ffectLst>
            <a:outerShdw blurRad="76200" dir="2700000" sy="-23000" kx="-800400" algn="bl" rotWithShape="0">
              <a:schemeClr val="accent6">
                <a:lumMod val="50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500" y="44624"/>
            <a:ext cx="7560840" cy="896244"/>
          </a:xfrm>
        </p:spPr>
        <p:txBody>
          <a:bodyPr>
            <a:normAutofit fontScale="90000"/>
          </a:bodyPr>
          <a:lstStyle/>
          <a:p>
            <a:pPr algn="r"/>
            <a:r>
              <a:rPr kumimoji="1" lang="ja-JP" altLang="en-US" sz="2800" dirty="0"/>
              <a:t>看護職養成コース別の受験者数・合格者数・入学者数</a:t>
            </a:r>
            <a:br>
              <a:rPr lang="en-US" altLang="ja-JP" sz="2800" dirty="0"/>
            </a:br>
            <a:r>
              <a:rPr lang="en-US" altLang="ja-JP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examinees / passers / enrollees by nursing training course                                         </a:t>
            </a:r>
            <a:r>
              <a:rPr kumimoji="1" lang="ja-JP" altLang="en-US" sz="1800" dirty="0"/>
              <a:t>（</a:t>
            </a:r>
            <a:r>
              <a:rPr kumimoji="1" lang="en-US" altLang="ja-JP" sz="1800" dirty="0"/>
              <a:t>2018</a:t>
            </a:r>
            <a:r>
              <a:rPr kumimoji="1" lang="ja-JP" altLang="en-US" sz="1800" dirty="0"/>
              <a:t>年</a:t>
            </a:r>
            <a:r>
              <a:rPr kumimoji="1" lang="en-US" altLang="ja-JP" sz="1800" dirty="0"/>
              <a:t>4</a:t>
            </a:r>
            <a:r>
              <a:rPr kumimoji="1" lang="ja-JP" altLang="en-US" sz="1800" dirty="0"/>
              <a:t>月）</a:t>
            </a:r>
            <a:endParaRPr kumimoji="1" lang="ja-JP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プリントアウト・コピー・無料配布ＯＫマーク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31450" y="6381328"/>
            <a:ext cx="512550" cy="476672"/>
          </a:xfrm>
          <a:prstGeom prst="rect">
            <a:avLst/>
          </a:prstGeom>
          <a:noFill/>
        </p:spPr>
      </p:pic>
      <p:sp>
        <p:nvSpPr>
          <p:cNvPr id="9" name="テキスト ボックス 8"/>
          <p:cNvSpPr txBox="1"/>
          <p:nvPr/>
        </p:nvSpPr>
        <p:spPr>
          <a:xfrm>
            <a:off x="0" y="6581001"/>
            <a:ext cx="3672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DATA</a:t>
            </a:r>
            <a:r>
              <a:rPr lang="ja-JP" altLang="en-US" sz="1200" dirty="0"/>
              <a:t>：平成</a:t>
            </a:r>
            <a:r>
              <a:rPr lang="en-US" altLang="ja-JP" sz="1200" dirty="0"/>
              <a:t>30</a:t>
            </a:r>
            <a:r>
              <a:rPr lang="ja-JP" altLang="en-US" sz="1200" dirty="0"/>
              <a:t>年看護関係統計資料集</a:t>
            </a:r>
            <a:endParaRPr kumimoji="1" lang="ja-JP" altLang="en-US" sz="1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24328" y="116632"/>
            <a:ext cx="1238418" cy="52322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Last</a:t>
            </a:r>
            <a:r>
              <a:rPr lang="ja-JP" altLang="en-US" sz="1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Update </a:t>
            </a:r>
          </a:p>
          <a:p>
            <a:pPr algn="r"/>
            <a:r>
              <a:rPr lang="en-US" altLang="ja-JP" sz="1600" b="1" dirty="0">
                <a:latin typeface="Times New Roman" pitchFamily="18" charset="0"/>
                <a:cs typeface="Times New Roman" pitchFamily="18" charset="0"/>
              </a:rPr>
              <a:t>2020.5.11</a:t>
            </a:r>
            <a:endParaRPr kumimoji="1" lang="ja-JP" alt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940152" y="6577607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400" dirty="0"/>
              <a:t>info@masahiro-ishida.jp</a:t>
            </a:r>
            <a:endParaRPr kumimoji="1" lang="ja-JP" altLang="en-US" sz="1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940152" y="6361583"/>
            <a:ext cx="25922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300" dirty="0">
                <a:latin typeface="+mn-ea"/>
              </a:rPr>
              <a:t>石田まさひろ政策研究会</a:t>
            </a:r>
            <a:endParaRPr kumimoji="1" lang="ja-JP" altLang="en-US" sz="1300" dirty="0">
              <a:latin typeface="+mn-ea"/>
            </a:endParaRPr>
          </a:p>
        </p:txBody>
      </p:sp>
      <p:graphicFrame>
        <p:nvGraphicFramePr>
          <p:cNvPr id="20" name="グラフ 19">
            <a:extLst>
              <a:ext uri="{FF2B5EF4-FFF2-40B4-BE49-F238E27FC236}">
                <a16:creationId xmlns:a16="http://schemas.microsoft.com/office/drawing/2014/main" id="{54F1F58C-7B9A-4DAC-A8AA-046BBB3208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7207216"/>
              </p:ext>
            </p:extLst>
          </p:nvPr>
        </p:nvGraphicFramePr>
        <p:xfrm>
          <a:off x="179512" y="711859"/>
          <a:ext cx="8583234" cy="5795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EBFB9D9A-B955-4E78-9C14-68876E62E0B4}"/>
              </a:ext>
            </a:extLst>
          </p:cNvPr>
          <p:cNvSpPr/>
          <p:nvPr/>
        </p:nvSpPr>
        <p:spPr>
          <a:xfrm>
            <a:off x="1331640" y="1552400"/>
            <a:ext cx="792088" cy="292424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受験者</a:t>
            </a: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E4CABF54-1541-4DB5-A1F1-60612CC1111D}"/>
              </a:ext>
            </a:extLst>
          </p:cNvPr>
          <p:cNvSpPr/>
          <p:nvPr/>
        </p:nvSpPr>
        <p:spPr>
          <a:xfrm>
            <a:off x="1799692" y="4403551"/>
            <a:ext cx="792088" cy="292424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合格者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C4040D8A-2D90-40B4-B6E0-958C19F214F8}"/>
              </a:ext>
            </a:extLst>
          </p:cNvPr>
          <p:cNvSpPr/>
          <p:nvPr/>
        </p:nvSpPr>
        <p:spPr>
          <a:xfrm>
            <a:off x="2339752" y="5068998"/>
            <a:ext cx="792088" cy="304218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入学者</a:t>
            </a:r>
            <a:endParaRPr kumimoji="1" lang="ja-JP" alt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DBEBC811-4693-4858-BBF0-A7D3D9405C1E}"/>
              </a:ext>
            </a:extLst>
          </p:cNvPr>
          <p:cNvSpPr/>
          <p:nvPr/>
        </p:nvSpPr>
        <p:spPr>
          <a:xfrm>
            <a:off x="2825806" y="3882102"/>
            <a:ext cx="612068" cy="476673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定数</a:t>
            </a:r>
          </a:p>
        </p:txBody>
      </p:sp>
      <p:sp>
        <p:nvSpPr>
          <p:cNvPr id="23" name="円弧 22">
            <a:extLst>
              <a:ext uri="{FF2B5EF4-FFF2-40B4-BE49-F238E27FC236}">
                <a16:creationId xmlns:a16="http://schemas.microsoft.com/office/drawing/2014/main" id="{547B7D4F-6CD8-4D14-BB50-7AC6E3F5CEF0}"/>
              </a:ext>
            </a:extLst>
          </p:cNvPr>
          <p:cNvSpPr/>
          <p:nvPr/>
        </p:nvSpPr>
        <p:spPr>
          <a:xfrm rot="11153832">
            <a:off x="1551512" y="100673"/>
            <a:ext cx="2741625" cy="4033616"/>
          </a:xfrm>
          <a:prstGeom prst="arc">
            <a:avLst>
              <a:gd name="adj1" fmla="val 16953296"/>
              <a:gd name="adj2" fmla="val 21035718"/>
            </a:avLst>
          </a:prstGeom>
          <a:ln w="107950">
            <a:solidFill>
              <a:schemeClr val="tx1">
                <a:lumMod val="85000"/>
                <a:lumOff val="15000"/>
                <a:alpha val="73000"/>
              </a:schemeClr>
            </a:solidFill>
            <a:headEnd type="stealth"/>
            <a:tailEnd type="none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E01EF31-68AA-4572-B0D9-B2E24E28087E}"/>
              </a:ext>
            </a:extLst>
          </p:cNvPr>
          <p:cNvSpPr txBox="1"/>
          <p:nvPr/>
        </p:nvSpPr>
        <p:spPr>
          <a:xfrm>
            <a:off x="539552" y="96592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/>
              <a:t>（人）</a:t>
            </a:r>
            <a:endParaRPr kumimoji="1" lang="ja-JP" altLang="en-US" sz="900" dirty="0"/>
          </a:p>
        </p:txBody>
      </p:sp>
      <p:sp>
        <p:nvSpPr>
          <p:cNvPr id="33" name="テキスト ボックス 1">
            <a:extLst>
              <a:ext uri="{FF2B5EF4-FFF2-40B4-BE49-F238E27FC236}">
                <a16:creationId xmlns:a16="http://schemas.microsoft.com/office/drawing/2014/main" id="{41CE050A-B984-47EC-B44E-F93AFD189B82}"/>
              </a:ext>
            </a:extLst>
          </p:cNvPr>
          <p:cNvSpPr txBox="1"/>
          <p:nvPr/>
        </p:nvSpPr>
        <p:spPr>
          <a:xfrm>
            <a:off x="4563510" y="3252357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合格率</a:t>
            </a:r>
            <a:endParaRPr lang="en-US" altLang="ja-JP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2.0</a:t>
            </a:r>
            <a:r>
              <a:rPr lang="ja-JP" altLang="en-US" sz="1600" dirty="0"/>
              <a:t>倍</a:t>
            </a:r>
            <a:endParaRPr lang="ja-JP" altLang="en-US" sz="2000" dirty="0"/>
          </a:p>
        </p:txBody>
      </p:sp>
      <p:sp>
        <p:nvSpPr>
          <p:cNvPr id="34" name="テキスト ボックス 1">
            <a:extLst>
              <a:ext uri="{FF2B5EF4-FFF2-40B4-BE49-F238E27FC236}">
                <a16:creationId xmlns:a16="http://schemas.microsoft.com/office/drawing/2014/main" id="{41CE050A-B984-47EC-B44E-F93AFD189B82}"/>
              </a:ext>
            </a:extLst>
          </p:cNvPr>
          <p:cNvSpPr txBox="1"/>
          <p:nvPr/>
        </p:nvSpPr>
        <p:spPr>
          <a:xfrm>
            <a:off x="2239145" y="2565433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合格率</a:t>
            </a:r>
            <a:endParaRPr lang="en-US" altLang="ja-JP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3.0</a:t>
            </a:r>
            <a:r>
              <a:rPr lang="ja-JP" altLang="en-US" sz="1600" dirty="0"/>
              <a:t>倍</a:t>
            </a:r>
            <a:endParaRPr lang="ja-JP" altLang="en-US" sz="2000" dirty="0"/>
          </a:p>
        </p:txBody>
      </p:sp>
      <p:sp>
        <p:nvSpPr>
          <p:cNvPr id="36" name="二等辺三角形 35">
            <a:extLst>
              <a:ext uri="{FF2B5EF4-FFF2-40B4-BE49-F238E27FC236}">
                <a16:creationId xmlns:a16="http://schemas.microsoft.com/office/drawing/2014/main" id="{566485D9-252D-41B5-AF8D-D48CA4E07987}"/>
              </a:ext>
            </a:extLst>
          </p:cNvPr>
          <p:cNvSpPr/>
          <p:nvPr/>
        </p:nvSpPr>
        <p:spPr>
          <a:xfrm>
            <a:off x="2116062" y="2111997"/>
            <a:ext cx="1376642" cy="1074732"/>
          </a:xfrm>
          <a:prstGeom prst="triangle">
            <a:avLst>
              <a:gd name="adj" fmla="val 100000"/>
            </a:avLst>
          </a:prstGeom>
          <a:gradFill flip="none" rotWithShape="1">
            <a:gsLst>
              <a:gs pos="0">
                <a:srgbClr val="FFEFD1">
                  <a:lumMod val="0"/>
                  <a:lumOff val="100000"/>
                  <a:alpha val="20000"/>
                </a:srgbClr>
              </a:gs>
              <a:gs pos="64999">
                <a:srgbClr val="F0EBD5">
                  <a:alpha val="20000"/>
                </a:srgbClr>
              </a:gs>
              <a:gs pos="100000">
                <a:srgbClr val="D1C39F">
                  <a:alpha val="5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２</a:t>
            </a:r>
          </a:p>
        </p:txBody>
      </p:sp>
      <p:sp>
        <p:nvSpPr>
          <p:cNvPr id="38" name="二等辺三角形 37">
            <a:extLst>
              <a:ext uri="{FF2B5EF4-FFF2-40B4-BE49-F238E27FC236}">
                <a16:creationId xmlns:a16="http://schemas.microsoft.com/office/drawing/2014/main" id="{53DCB330-2953-4E79-90AD-303E1062A774}"/>
              </a:ext>
            </a:extLst>
          </p:cNvPr>
          <p:cNvSpPr/>
          <p:nvPr/>
        </p:nvSpPr>
        <p:spPr>
          <a:xfrm>
            <a:off x="4405814" y="2794793"/>
            <a:ext cx="1376642" cy="1074732"/>
          </a:xfrm>
          <a:prstGeom prst="triangle">
            <a:avLst>
              <a:gd name="adj" fmla="val 100000"/>
            </a:avLst>
          </a:prstGeom>
          <a:gradFill flip="none" rotWithShape="1">
            <a:gsLst>
              <a:gs pos="0">
                <a:srgbClr val="FFEFD1">
                  <a:lumMod val="0"/>
                  <a:lumOff val="100000"/>
                  <a:alpha val="20000"/>
                </a:srgbClr>
              </a:gs>
              <a:gs pos="64999">
                <a:srgbClr val="F0EBD5">
                  <a:alpha val="20000"/>
                </a:srgbClr>
              </a:gs>
              <a:gs pos="100000">
                <a:srgbClr val="D1C39F">
                  <a:alpha val="5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>
            <a:extLst>
              <a:ext uri="{FF2B5EF4-FFF2-40B4-BE49-F238E27FC236}">
                <a16:creationId xmlns:a16="http://schemas.microsoft.com/office/drawing/2014/main" id="{A2B29B38-3EAA-43FC-9469-444D04496B35}"/>
              </a:ext>
            </a:extLst>
          </p:cNvPr>
          <p:cNvSpPr/>
          <p:nvPr/>
        </p:nvSpPr>
        <p:spPr>
          <a:xfrm>
            <a:off x="6655987" y="3757954"/>
            <a:ext cx="1376642" cy="1074732"/>
          </a:xfrm>
          <a:prstGeom prst="triangle">
            <a:avLst>
              <a:gd name="adj" fmla="val 100000"/>
            </a:avLst>
          </a:prstGeom>
          <a:gradFill flip="none" rotWithShape="1">
            <a:gsLst>
              <a:gs pos="0">
                <a:srgbClr val="FFEFD1">
                  <a:lumMod val="0"/>
                  <a:lumOff val="100000"/>
                  <a:alpha val="20000"/>
                </a:srgbClr>
              </a:gs>
              <a:gs pos="64999">
                <a:srgbClr val="F0EBD5">
                  <a:alpha val="20000"/>
                </a:srgbClr>
              </a:gs>
              <a:gs pos="100000">
                <a:srgbClr val="D1C39F">
                  <a:alpha val="5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912</TotalTime>
  <Words>80</Words>
  <Application>Microsoft Office PowerPoint</Application>
  <PresentationFormat>画面に合わせる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テーマ</vt:lpstr>
      <vt:lpstr>看護職養成コース別の受験者数・合格者数・入学者数 Number of examinees / passers / enrollees by nursing training course                                         （2018年4月）</vt:lpstr>
    </vt:vector>
  </TitlesOfParts>
  <Company>HEART FACTORY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看護関係統計グラフ集</dc:title>
  <dc:creator>MIKE</dc:creator>
  <cp:lastModifiedBy>石田 昌宏</cp:lastModifiedBy>
  <cp:revision>65</cp:revision>
  <cp:lastPrinted>2017-05-17T04:21:30Z</cp:lastPrinted>
  <dcterms:created xsi:type="dcterms:W3CDTF">2011-01-20T00:49:04Z</dcterms:created>
  <dcterms:modified xsi:type="dcterms:W3CDTF">2020-05-13T00:03:32Z</dcterms:modified>
</cp:coreProperties>
</file>