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3DC0D2-B7BB-4184-8666-C8214E88CC8E}" v="35" dt="2020-04-17T07:50:37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91" autoAdjust="0"/>
  </p:normalViewPr>
  <p:slideViewPr>
    <p:cSldViewPr>
      <p:cViewPr varScale="1">
        <p:scale>
          <a:sx n="83" d="100"/>
          <a:sy n="83" d="100"/>
        </p:scale>
        <p:origin x="23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進学</c:v>
                </c:pt>
              </c:strCache>
            </c:strRef>
          </c:tx>
          <c:spPr>
            <a:solidFill>
              <a:schemeClr val="accent1">
                <a:lumMod val="75000"/>
                <a:alpha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EC5-4B5C-A43B-2A09075A730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C5-4B5C-A43B-2A09075A730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EC5-4B5C-A43B-2A09075A730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C5-4B5C-A43B-2A09075A730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FEC5-4B5C-A43B-2A09075A7303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C5-4B5C-A43B-2A09075A730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FEC5-4B5C-A43B-2A09075A7303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EC5-4B5C-A43B-2A09075A7303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FEC5-4B5C-A43B-2A09075A7303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EC5-4B5C-A43B-2A09075A7303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FEC5-4B5C-A43B-2A09075A7303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1">
                  <a:lumMod val="75000"/>
                  <a:alpha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EC5-4B5C-A43B-2A09075A73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Sheet1!$C$2:$C$54</c:f>
              <c:numCache>
                <c:formatCode>General</c:formatCode>
                <c:ptCount val="53"/>
                <c:pt idx="0">
                  <c:v>2005</c:v>
                </c:pt>
                <c:pt idx="3">
                  <c:v>2006</c:v>
                </c:pt>
                <c:pt idx="6">
                  <c:v>2007</c:v>
                </c:pt>
                <c:pt idx="9">
                  <c:v>2008</c:v>
                </c:pt>
                <c:pt idx="12">
                  <c:v>2009</c:v>
                </c:pt>
                <c:pt idx="15">
                  <c:v>2010</c:v>
                </c:pt>
                <c:pt idx="18">
                  <c:v>2011</c:v>
                </c:pt>
                <c:pt idx="21">
                  <c:v>2012</c:v>
                </c:pt>
                <c:pt idx="24">
                  <c:v>2013</c:v>
                </c:pt>
                <c:pt idx="27">
                  <c:v>2014</c:v>
                </c:pt>
                <c:pt idx="30">
                  <c:v>2015</c:v>
                </c:pt>
                <c:pt idx="33">
                  <c:v>2016</c:v>
                </c:pt>
                <c:pt idx="36">
                  <c:v>2017</c:v>
                </c:pt>
                <c:pt idx="39">
                  <c:v>2018</c:v>
                </c:pt>
                <c:pt idx="42">
                  <c:v>2019</c:v>
                </c:pt>
                <c:pt idx="45">
                  <c:v>2020</c:v>
                </c:pt>
                <c:pt idx="48">
                  <c:v>2021</c:v>
                </c:pt>
                <c:pt idx="51">
                  <c:v>2022</c:v>
                </c:pt>
              </c:numCache>
            </c:numRef>
          </c:cat>
          <c:val>
            <c:numRef>
              <c:f>Sheet1!$D$2:$D$54</c:f>
              <c:numCache>
                <c:formatCode>General</c:formatCode>
                <c:ptCount val="53"/>
                <c:pt idx="0">
                  <c:v>1043</c:v>
                </c:pt>
                <c:pt idx="1">
                  <c:v>446</c:v>
                </c:pt>
                <c:pt idx="3">
                  <c:v>1098</c:v>
                </c:pt>
                <c:pt idx="4">
                  <c:v>455</c:v>
                </c:pt>
                <c:pt idx="6">
                  <c:v>1105</c:v>
                </c:pt>
                <c:pt idx="7">
                  <c:v>401</c:v>
                </c:pt>
                <c:pt idx="9">
                  <c:v>1021</c:v>
                </c:pt>
                <c:pt idx="10">
                  <c:v>467</c:v>
                </c:pt>
                <c:pt idx="12">
                  <c:v>917</c:v>
                </c:pt>
                <c:pt idx="13">
                  <c:v>496</c:v>
                </c:pt>
                <c:pt idx="15">
                  <c:v>872</c:v>
                </c:pt>
                <c:pt idx="16">
                  <c:v>541</c:v>
                </c:pt>
                <c:pt idx="18">
                  <c:v>841</c:v>
                </c:pt>
                <c:pt idx="19">
                  <c:v>591</c:v>
                </c:pt>
                <c:pt idx="21">
                  <c:v>763</c:v>
                </c:pt>
                <c:pt idx="22">
                  <c:v>580</c:v>
                </c:pt>
                <c:pt idx="24" formatCode="#,##0_);[Red]\(#,##0\)">
                  <c:v>772</c:v>
                </c:pt>
                <c:pt idx="25" formatCode="#,##0_);[Red]\(#,##0\)">
                  <c:v>632</c:v>
                </c:pt>
                <c:pt idx="27">
                  <c:v>768</c:v>
                </c:pt>
                <c:pt idx="28">
                  <c:v>678</c:v>
                </c:pt>
                <c:pt idx="30">
                  <c:v>780</c:v>
                </c:pt>
                <c:pt idx="31">
                  <c:v>772</c:v>
                </c:pt>
                <c:pt idx="33">
                  <c:v>755</c:v>
                </c:pt>
                <c:pt idx="34">
                  <c:v>815</c:v>
                </c:pt>
                <c:pt idx="36">
                  <c:v>748</c:v>
                </c:pt>
                <c:pt idx="37">
                  <c:v>860</c:v>
                </c:pt>
                <c:pt idx="39">
                  <c:v>699</c:v>
                </c:pt>
                <c:pt idx="40">
                  <c:v>881</c:v>
                </c:pt>
                <c:pt idx="42">
                  <c:v>702</c:v>
                </c:pt>
                <c:pt idx="43">
                  <c:v>935</c:v>
                </c:pt>
                <c:pt idx="45">
                  <c:v>662</c:v>
                </c:pt>
                <c:pt idx="46">
                  <c:v>960</c:v>
                </c:pt>
                <c:pt idx="48">
                  <c:v>650</c:v>
                </c:pt>
                <c:pt idx="49">
                  <c:v>1014</c:v>
                </c:pt>
                <c:pt idx="51">
                  <c:v>632</c:v>
                </c:pt>
                <c:pt idx="52">
                  <c:v>1122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EC5-4B5C-A43B-2A09075A7303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県内就職者</c:v>
                </c:pt>
              </c:strCache>
            </c:strRef>
          </c:tx>
          <c:spPr>
            <a:solidFill>
              <a:srgbClr val="C00000">
                <a:alpha val="60000"/>
              </a:srgb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FEC5-4B5C-A43B-2A09075A730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FEC5-4B5C-A43B-2A09075A730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FEC5-4B5C-A43B-2A09075A7303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FEC5-4B5C-A43B-2A09075A730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FEC5-4B5C-A43B-2A09075A7303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FEC5-4B5C-A43B-2A09075A7303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FEC5-4B5C-A43B-2A09075A7303}"/>
              </c:ext>
            </c:extLst>
          </c:dPt>
          <c:dPt>
            <c:idx val="2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FEC5-4B5C-A43B-2A09075A7303}"/>
              </c:ext>
            </c:extLst>
          </c:dPt>
          <c:dPt>
            <c:idx val="2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FEC5-4B5C-A43B-2A09075A7303}"/>
              </c:ext>
            </c:extLst>
          </c:dPt>
          <c:dPt>
            <c:idx val="2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FEC5-4B5C-A43B-2A09075A7303}"/>
              </c:ext>
            </c:extLst>
          </c:dPt>
          <c:dPt>
            <c:idx val="3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FEC5-4B5C-A43B-2A09075A7303}"/>
              </c:ext>
            </c:extLst>
          </c:dPt>
          <c:dPt>
            <c:idx val="3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FEC5-4B5C-A43B-2A09075A73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Sheet1!$C$2:$C$54</c:f>
              <c:numCache>
                <c:formatCode>General</c:formatCode>
                <c:ptCount val="53"/>
                <c:pt idx="0">
                  <c:v>2005</c:v>
                </c:pt>
                <c:pt idx="3">
                  <c:v>2006</c:v>
                </c:pt>
                <c:pt idx="6">
                  <c:v>2007</c:v>
                </c:pt>
                <c:pt idx="9">
                  <c:v>2008</c:v>
                </c:pt>
                <c:pt idx="12">
                  <c:v>2009</c:v>
                </c:pt>
                <c:pt idx="15">
                  <c:v>2010</c:v>
                </c:pt>
                <c:pt idx="18">
                  <c:v>2011</c:v>
                </c:pt>
                <c:pt idx="21">
                  <c:v>2012</c:v>
                </c:pt>
                <c:pt idx="24">
                  <c:v>2013</c:v>
                </c:pt>
                <c:pt idx="27">
                  <c:v>2014</c:v>
                </c:pt>
                <c:pt idx="30">
                  <c:v>2015</c:v>
                </c:pt>
                <c:pt idx="33">
                  <c:v>2016</c:v>
                </c:pt>
                <c:pt idx="36">
                  <c:v>2017</c:v>
                </c:pt>
                <c:pt idx="39">
                  <c:v>2018</c:v>
                </c:pt>
                <c:pt idx="42">
                  <c:v>2019</c:v>
                </c:pt>
                <c:pt idx="45">
                  <c:v>2020</c:v>
                </c:pt>
                <c:pt idx="48">
                  <c:v>2021</c:v>
                </c:pt>
                <c:pt idx="51">
                  <c:v>2022</c:v>
                </c:pt>
              </c:numCache>
            </c:numRef>
          </c:cat>
          <c:val>
            <c:numRef>
              <c:f>Sheet1!$E$2:$E$54</c:f>
              <c:numCache>
                <c:formatCode>#,##0_);[Red]\(#,##0\)</c:formatCode>
                <c:ptCount val="53"/>
                <c:pt idx="0">
                  <c:v>14465</c:v>
                </c:pt>
                <c:pt idx="1">
                  <c:v>3365</c:v>
                </c:pt>
                <c:pt idx="3">
                  <c:v>14579</c:v>
                </c:pt>
                <c:pt idx="4">
                  <c:v>3898</c:v>
                </c:pt>
                <c:pt idx="6">
                  <c:v>15043</c:v>
                </c:pt>
                <c:pt idx="7">
                  <c:v>4381</c:v>
                </c:pt>
                <c:pt idx="9">
                  <c:v>15054</c:v>
                </c:pt>
                <c:pt idx="10">
                  <c:v>4936</c:v>
                </c:pt>
                <c:pt idx="12">
                  <c:v>15046</c:v>
                </c:pt>
                <c:pt idx="13">
                  <c:v>5405</c:v>
                </c:pt>
                <c:pt idx="15">
                  <c:v>15231</c:v>
                </c:pt>
                <c:pt idx="16">
                  <c:v>6455</c:v>
                </c:pt>
                <c:pt idx="18">
                  <c:v>15794</c:v>
                </c:pt>
                <c:pt idx="19">
                  <c:v>7248</c:v>
                </c:pt>
                <c:pt idx="21">
                  <c:v>16083</c:v>
                </c:pt>
                <c:pt idx="22">
                  <c:v>7696</c:v>
                </c:pt>
                <c:pt idx="24">
                  <c:v>17486</c:v>
                </c:pt>
                <c:pt idx="25">
                  <c:v>8125</c:v>
                </c:pt>
                <c:pt idx="27">
                  <c:v>17905</c:v>
                </c:pt>
                <c:pt idx="28">
                  <c:v>9052</c:v>
                </c:pt>
                <c:pt idx="30">
                  <c:v>18324</c:v>
                </c:pt>
                <c:pt idx="31">
                  <c:v>9182</c:v>
                </c:pt>
                <c:pt idx="33">
                  <c:v>18654</c:v>
                </c:pt>
                <c:pt idx="34">
                  <c:v>10012</c:v>
                </c:pt>
                <c:pt idx="36">
                  <c:v>18483</c:v>
                </c:pt>
                <c:pt idx="37">
                  <c:v>10415</c:v>
                </c:pt>
                <c:pt idx="39">
                  <c:v>19238</c:v>
                </c:pt>
                <c:pt idx="40">
                  <c:v>11373</c:v>
                </c:pt>
                <c:pt idx="42">
                  <c:v>18768</c:v>
                </c:pt>
                <c:pt idx="43">
                  <c:v>12028</c:v>
                </c:pt>
                <c:pt idx="45">
                  <c:v>19165</c:v>
                </c:pt>
                <c:pt idx="46">
                  <c:v>12040</c:v>
                </c:pt>
                <c:pt idx="48">
                  <c:v>19481</c:v>
                </c:pt>
                <c:pt idx="49">
                  <c:v>13030</c:v>
                </c:pt>
                <c:pt idx="51">
                  <c:v>19337</c:v>
                </c:pt>
                <c:pt idx="52">
                  <c:v>13977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EC5-4B5C-A43B-2A09075A7303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県外就職者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38082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numRef>
              <c:f>Sheet1!$C$2:$C$54</c:f>
              <c:numCache>
                <c:formatCode>General</c:formatCode>
                <c:ptCount val="53"/>
                <c:pt idx="0">
                  <c:v>2005</c:v>
                </c:pt>
                <c:pt idx="3">
                  <c:v>2006</c:v>
                </c:pt>
                <c:pt idx="6">
                  <c:v>2007</c:v>
                </c:pt>
                <c:pt idx="9">
                  <c:v>2008</c:v>
                </c:pt>
                <c:pt idx="12">
                  <c:v>2009</c:v>
                </c:pt>
                <c:pt idx="15">
                  <c:v>2010</c:v>
                </c:pt>
                <c:pt idx="18">
                  <c:v>2011</c:v>
                </c:pt>
                <c:pt idx="21">
                  <c:v>2012</c:v>
                </c:pt>
                <c:pt idx="24">
                  <c:v>2013</c:v>
                </c:pt>
                <c:pt idx="27">
                  <c:v>2014</c:v>
                </c:pt>
                <c:pt idx="30">
                  <c:v>2015</c:v>
                </c:pt>
                <c:pt idx="33">
                  <c:v>2016</c:v>
                </c:pt>
                <c:pt idx="36">
                  <c:v>2017</c:v>
                </c:pt>
                <c:pt idx="39">
                  <c:v>2018</c:v>
                </c:pt>
                <c:pt idx="42">
                  <c:v>2019</c:v>
                </c:pt>
                <c:pt idx="45">
                  <c:v>2020</c:v>
                </c:pt>
                <c:pt idx="48">
                  <c:v>2021</c:v>
                </c:pt>
                <c:pt idx="51">
                  <c:v>2022</c:v>
                </c:pt>
              </c:numCache>
            </c:numRef>
          </c:cat>
          <c:val>
            <c:numRef>
              <c:f>Sheet1!$F$2:$F$54</c:f>
              <c:numCache>
                <c:formatCode>#,##0_);[Red]\(#,##0\)</c:formatCode>
                <c:ptCount val="53"/>
                <c:pt idx="0">
                  <c:v>3622</c:v>
                </c:pt>
                <c:pt idx="1">
                  <c:v>3108</c:v>
                </c:pt>
                <c:pt idx="3">
                  <c:v>3654</c:v>
                </c:pt>
                <c:pt idx="4">
                  <c:v>3250</c:v>
                </c:pt>
                <c:pt idx="6">
                  <c:v>3435</c:v>
                </c:pt>
                <c:pt idx="7">
                  <c:v>3439</c:v>
                </c:pt>
                <c:pt idx="9">
                  <c:v>3430</c:v>
                </c:pt>
                <c:pt idx="10">
                  <c:v>4012</c:v>
                </c:pt>
                <c:pt idx="12">
                  <c:v>3145</c:v>
                </c:pt>
                <c:pt idx="13">
                  <c:v>4124</c:v>
                </c:pt>
                <c:pt idx="15">
                  <c:v>3050</c:v>
                </c:pt>
                <c:pt idx="16">
                  <c:v>4692</c:v>
                </c:pt>
                <c:pt idx="18">
                  <c:v>3104</c:v>
                </c:pt>
                <c:pt idx="19">
                  <c:v>4993</c:v>
                </c:pt>
                <c:pt idx="21">
                  <c:v>3131</c:v>
                </c:pt>
                <c:pt idx="22">
                  <c:v>5173</c:v>
                </c:pt>
                <c:pt idx="24">
                  <c:v>3331</c:v>
                </c:pt>
                <c:pt idx="25">
                  <c:v>5459</c:v>
                </c:pt>
                <c:pt idx="27">
                  <c:v>3647</c:v>
                </c:pt>
                <c:pt idx="28">
                  <c:v>6022</c:v>
                </c:pt>
                <c:pt idx="30">
                  <c:v>3805</c:v>
                </c:pt>
                <c:pt idx="31">
                  <c:v>6136</c:v>
                </c:pt>
                <c:pt idx="33">
                  <c:v>3871</c:v>
                </c:pt>
                <c:pt idx="34">
                  <c:v>6278</c:v>
                </c:pt>
                <c:pt idx="36">
                  <c:v>3753</c:v>
                </c:pt>
                <c:pt idx="37">
                  <c:v>6487</c:v>
                </c:pt>
                <c:pt idx="39">
                  <c:v>3832</c:v>
                </c:pt>
                <c:pt idx="40">
                  <c:v>7138</c:v>
                </c:pt>
                <c:pt idx="42">
                  <c:v>3701</c:v>
                </c:pt>
                <c:pt idx="43">
                  <c:v>7331</c:v>
                </c:pt>
                <c:pt idx="45">
                  <c:v>3854</c:v>
                </c:pt>
                <c:pt idx="46">
                  <c:v>7474</c:v>
                </c:pt>
                <c:pt idx="48">
                  <c:v>3619</c:v>
                </c:pt>
                <c:pt idx="49">
                  <c:v>7522</c:v>
                </c:pt>
                <c:pt idx="51">
                  <c:v>3609</c:v>
                </c:pt>
                <c:pt idx="52">
                  <c:v>7685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EC5-4B5C-A43B-2A09075A73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45099087"/>
        <c:axId val="1"/>
      </c:barChart>
      <c:lineChart>
        <c:grouping val="standard"/>
        <c:varyColors val="0"/>
        <c:ser>
          <c:idx val="3"/>
          <c:order val="3"/>
          <c:tx>
            <c:strRef>
              <c:f>Sheet1!$G$1</c:f>
              <c:strCache>
                <c:ptCount val="1"/>
                <c:pt idx="0">
                  <c:v>3年課程の県外就職率</c:v>
                </c:pt>
              </c:strCache>
            </c:strRef>
          </c:tx>
          <c:spPr>
            <a:ln w="38082">
              <a:solidFill>
                <a:srgbClr val="00B050">
                  <a:alpha val="96000"/>
                </a:srgb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Sheet1!$C$2:$C$54</c:f>
              <c:numCache>
                <c:formatCode>General</c:formatCode>
                <c:ptCount val="53"/>
                <c:pt idx="0">
                  <c:v>2005</c:v>
                </c:pt>
                <c:pt idx="3">
                  <c:v>2006</c:v>
                </c:pt>
                <c:pt idx="6">
                  <c:v>2007</c:v>
                </c:pt>
                <c:pt idx="9">
                  <c:v>2008</c:v>
                </c:pt>
                <c:pt idx="12">
                  <c:v>2009</c:v>
                </c:pt>
                <c:pt idx="15">
                  <c:v>2010</c:v>
                </c:pt>
                <c:pt idx="18">
                  <c:v>2011</c:v>
                </c:pt>
                <c:pt idx="21">
                  <c:v>2012</c:v>
                </c:pt>
                <c:pt idx="24">
                  <c:v>2013</c:v>
                </c:pt>
                <c:pt idx="27">
                  <c:v>2014</c:v>
                </c:pt>
                <c:pt idx="30">
                  <c:v>2015</c:v>
                </c:pt>
                <c:pt idx="33">
                  <c:v>2016</c:v>
                </c:pt>
                <c:pt idx="36">
                  <c:v>2017</c:v>
                </c:pt>
                <c:pt idx="39">
                  <c:v>2018</c:v>
                </c:pt>
                <c:pt idx="42">
                  <c:v>2019</c:v>
                </c:pt>
                <c:pt idx="45">
                  <c:v>2020</c:v>
                </c:pt>
                <c:pt idx="48">
                  <c:v>2021</c:v>
                </c:pt>
                <c:pt idx="51">
                  <c:v>2022</c:v>
                </c:pt>
              </c:numCache>
            </c:numRef>
          </c:cat>
          <c:val>
            <c:numRef>
              <c:f>Sheet1!$G$2:$G$54</c:f>
              <c:numCache>
                <c:formatCode>0.0%</c:formatCode>
                <c:ptCount val="53"/>
                <c:pt idx="0">
                  <c:v>0.20025432631171561</c:v>
                </c:pt>
                <c:pt idx="1">
                  <c:v>0.19232073238242892</c:v>
                </c:pt>
                <c:pt idx="2">
                  <c:v>0.1843871384531422</c:v>
                </c:pt>
                <c:pt idx="3">
                  <c:v>0.1764535445238555</c:v>
                </c:pt>
                <c:pt idx="4">
                  <c:v>0.17352206885997501</c:v>
                </c:pt>
                <c:pt idx="5">
                  <c:v>0.17059059319609449</c:v>
                </c:pt>
                <c:pt idx="6">
                  <c:v>0.16765911753221399</c:v>
                </c:pt>
                <c:pt idx="7">
                  <c:v>0.16784048400408355</c:v>
                </c:pt>
                <c:pt idx="8">
                  <c:v>0.16802185047595311</c:v>
                </c:pt>
                <c:pt idx="9">
                  <c:v>0.16820321694782267</c:v>
                </c:pt>
                <c:pt idx="10">
                  <c:v>0.16976470853710965</c:v>
                </c:pt>
                <c:pt idx="11">
                  <c:v>0.1713262001263966</c:v>
                </c:pt>
                <c:pt idx="12">
                  <c:v>0.17288769171568358</c:v>
                </c:pt>
                <c:pt idx="13">
                  <c:v>0.16576853003621089</c:v>
                </c:pt>
                <c:pt idx="14">
                  <c:v>0.15864936835673818</c:v>
                </c:pt>
                <c:pt idx="15">
                  <c:v>0.15153020667726549</c:v>
                </c:pt>
                <c:pt idx="16">
                  <c:v>0.15185871220832375</c:v>
                </c:pt>
                <c:pt idx="17">
                  <c:v>0.15218721773938199</c:v>
                </c:pt>
                <c:pt idx="18">
                  <c:v>0.15251572327044025</c:v>
                </c:pt>
                <c:pt idx="19">
                  <c:v>0.15183896114469478</c:v>
                </c:pt>
                <c:pt idx="20">
                  <c:v>0.15116219901894934</c:v>
                </c:pt>
                <c:pt idx="21">
                  <c:v>0.15048543689320387</c:v>
                </c:pt>
                <c:pt idx="22">
                  <c:v>0.14945994062562074</c:v>
                </c:pt>
                <c:pt idx="23">
                  <c:v>0.14843444435803763</c:v>
                </c:pt>
                <c:pt idx="24">
                  <c:v>0.14740894809045449</c:v>
                </c:pt>
                <c:pt idx="25">
                  <c:v>0.15086701930035953</c:v>
                </c:pt>
                <c:pt idx="26">
                  <c:v>0.15432509051026455</c:v>
                </c:pt>
                <c:pt idx="27">
                  <c:v>0.1577831617201696</c:v>
                </c:pt>
                <c:pt idx="28">
                  <c:v>0.15892260490433494</c:v>
                </c:pt>
                <c:pt idx="29">
                  <c:v>0.1600620480885003</c:v>
                </c:pt>
                <c:pt idx="30">
                  <c:v>0.16120149127266564</c:v>
                </c:pt>
                <c:pt idx="31">
                  <c:v>0.16087991903758744</c:v>
                </c:pt>
                <c:pt idx="32">
                  <c:v>0.16055834680250927</c:v>
                </c:pt>
                <c:pt idx="33">
                  <c:v>0.16023677456743107</c:v>
                </c:pt>
                <c:pt idx="34">
                  <c:v>0.15867728932034159</c:v>
                </c:pt>
                <c:pt idx="35">
                  <c:v>0.15711780407325213</c:v>
                </c:pt>
                <c:pt idx="36">
                  <c:v>0.15555831882616264</c:v>
                </c:pt>
                <c:pt idx="37">
                  <c:v>0.15556852583998701</c:v>
                </c:pt>
                <c:pt idx="38">
                  <c:v>0.15557873285381135</c:v>
                </c:pt>
                <c:pt idx="39">
                  <c:v>0.15558893986763572</c:v>
                </c:pt>
                <c:pt idx="40">
                  <c:v>0.15437948759258929</c:v>
                </c:pt>
                <c:pt idx="41">
                  <c:v>0.15317003531754284</c:v>
                </c:pt>
                <c:pt idx="42">
                  <c:v>0.15196058304249641</c:v>
                </c:pt>
                <c:pt idx="43">
                  <c:v>0.15280495749694314</c:v>
                </c:pt>
                <c:pt idx="44">
                  <c:v>0.15364933195138986</c:v>
                </c:pt>
                <c:pt idx="45">
                  <c:v>0.15449370640583659</c:v>
                </c:pt>
                <c:pt idx="46">
                  <c:v>0.15146239058366875</c:v>
                </c:pt>
                <c:pt idx="47">
                  <c:v>0.14843107476150091</c:v>
                </c:pt>
                <c:pt idx="48">
                  <c:v>0.14539975893933307</c:v>
                </c:pt>
                <c:pt idx="49">
                  <c:v>0.14604122667365643</c:v>
                </c:pt>
                <c:pt idx="50">
                  <c:v>0.14668269440797979</c:v>
                </c:pt>
                <c:pt idx="51">
                  <c:v>0.14732416214230315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FEC5-4B5C-A43B-2A09075A7303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大学の県外就職率</c:v>
                </c:pt>
              </c:strCache>
            </c:strRef>
          </c:tx>
          <c:spPr>
            <a:ln>
              <a:solidFill>
                <a:schemeClr val="tx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Sheet1!$C$2:$C$54</c:f>
              <c:numCache>
                <c:formatCode>General</c:formatCode>
                <c:ptCount val="53"/>
                <c:pt idx="0">
                  <c:v>2005</c:v>
                </c:pt>
                <c:pt idx="3">
                  <c:v>2006</c:v>
                </c:pt>
                <c:pt idx="6">
                  <c:v>2007</c:v>
                </c:pt>
                <c:pt idx="9">
                  <c:v>2008</c:v>
                </c:pt>
                <c:pt idx="12">
                  <c:v>2009</c:v>
                </c:pt>
                <c:pt idx="15">
                  <c:v>2010</c:v>
                </c:pt>
                <c:pt idx="18">
                  <c:v>2011</c:v>
                </c:pt>
                <c:pt idx="21">
                  <c:v>2012</c:v>
                </c:pt>
                <c:pt idx="24">
                  <c:v>2013</c:v>
                </c:pt>
                <c:pt idx="27">
                  <c:v>2014</c:v>
                </c:pt>
                <c:pt idx="30">
                  <c:v>2015</c:v>
                </c:pt>
                <c:pt idx="33">
                  <c:v>2016</c:v>
                </c:pt>
                <c:pt idx="36">
                  <c:v>2017</c:v>
                </c:pt>
                <c:pt idx="39">
                  <c:v>2018</c:v>
                </c:pt>
                <c:pt idx="42">
                  <c:v>2019</c:v>
                </c:pt>
                <c:pt idx="45">
                  <c:v>2020</c:v>
                </c:pt>
                <c:pt idx="48">
                  <c:v>2021</c:v>
                </c:pt>
                <c:pt idx="51">
                  <c:v>2022</c:v>
                </c:pt>
              </c:numCache>
            </c:numRef>
          </c:cat>
          <c:val>
            <c:numRef>
              <c:f>Sheet1!$H$2:$H$54</c:f>
              <c:numCache>
                <c:formatCode>0.0%</c:formatCode>
                <c:ptCount val="53"/>
                <c:pt idx="0">
                  <c:v>0.42751031636863823</c:v>
                </c:pt>
                <c:pt idx="1">
                  <c:v>0.418900504242463</c:v>
                </c:pt>
                <c:pt idx="2">
                  <c:v>0.41029069211628771</c:v>
                </c:pt>
                <c:pt idx="3">
                  <c:v>0.40168087999011248</c:v>
                </c:pt>
                <c:pt idx="4">
                  <c:v>0.40084974123542805</c:v>
                </c:pt>
                <c:pt idx="5">
                  <c:v>0.40001860248074361</c:v>
                </c:pt>
                <c:pt idx="6">
                  <c:v>0.39918746372605918</c:v>
                </c:pt>
                <c:pt idx="7">
                  <c:v>0.40120915090154785</c:v>
                </c:pt>
                <c:pt idx="8">
                  <c:v>0.40323083807703658</c:v>
                </c:pt>
                <c:pt idx="9">
                  <c:v>0.40525252525252525</c:v>
                </c:pt>
                <c:pt idx="10">
                  <c:v>0.40034511784511784</c:v>
                </c:pt>
                <c:pt idx="11">
                  <c:v>0.39543771043771042</c:v>
                </c:pt>
                <c:pt idx="12">
                  <c:v>0.39053030303030301</c:v>
                </c:pt>
                <c:pt idx="13">
                  <c:v>0.38835091648128722</c:v>
                </c:pt>
                <c:pt idx="14">
                  <c:v>0.38617152993227138</c:v>
                </c:pt>
                <c:pt idx="15">
                  <c:v>0.3839921433832556</c:v>
                </c:pt>
                <c:pt idx="16">
                  <c:v>0.38053332356449304</c:v>
                </c:pt>
                <c:pt idx="17">
                  <c:v>0.37707450374573054</c:v>
                </c:pt>
                <c:pt idx="18">
                  <c:v>0.37361568392696798</c:v>
                </c:pt>
                <c:pt idx="19">
                  <c:v>0.37098121122408212</c:v>
                </c:pt>
                <c:pt idx="20">
                  <c:v>0.3683467385211962</c:v>
                </c:pt>
                <c:pt idx="21">
                  <c:v>0.36571226581831034</c:v>
                </c:pt>
                <c:pt idx="22">
                  <c:v>0.36511928832331803</c:v>
                </c:pt>
                <c:pt idx="23">
                  <c:v>0.36452631082832565</c:v>
                </c:pt>
                <c:pt idx="24">
                  <c:v>0.36393333333333333</c:v>
                </c:pt>
                <c:pt idx="25">
                  <c:v>0.36371369434222783</c:v>
                </c:pt>
                <c:pt idx="26">
                  <c:v>0.36349405535112239</c:v>
                </c:pt>
                <c:pt idx="27">
                  <c:v>0.36327441636001689</c:v>
                </c:pt>
                <c:pt idx="28">
                  <c:v>0.36339506545213246</c:v>
                </c:pt>
                <c:pt idx="29">
                  <c:v>0.36351571454424808</c:v>
                </c:pt>
                <c:pt idx="30">
                  <c:v>0.36363636363636365</c:v>
                </c:pt>
                <c:pt idx="31">
                  <c:v>0.35929382059170956</c:v>
                </c:pt>
                <c:pt idx="32">
                  <c:v>0.35495127754705552</c:v>
                </c:pt>
                <c:pt idx="33">
                  <c:v>0.35060873450240143</c:v>
                </c:pt>
                <c:pt idx="34">
                  <c:v>0.34922990746100024</c:v>
                </c:pt>
                <c:pt idx="35">
                  <c:v>0.34785108041959911</c:v>
                </c:pt>
                <c:pt idx="36">
                  <c:v>0.34647225337819793</c:v>
                </c:pt>
                <c:pt idx="37">
                  <c:v>0.3486595938161724</c:v>
                </c:pt>
                <c:pt idx="38">
                  <c:v>0.35084693425414681</c:v>
                </c:pt>
                <c:pt idx="39">
                  <c:v>0.35303427469212129</c:v>
                </c:pt>
                <c:pt idx="40">
                  <c:v>0.3495568872437303</c:v>
                </c:pt>
                <c:pt idx="41">
                  <c:v>0.34607949979533931</c:v>
                </c:pt>
                <c:pt idx="42">
                  <c:v>0.34260211234694832</c:v>
                </c:pt>
                <c:pt idx="43">
                  <c:v>0.34362355851033566</c:v>
                </c:pt>
                <c:pt idx="44">
                  <c:v>0.344645004673723</c:v>
                </c:pt>
                <c:pt idx="45">
                  <c:v>0.34566645083711034</c:v>
                </c:pt>
                <c:pt idx="46">
                  <c:v>0.34133428036141411</c:v>
                </c:pt>
                <c:pt idx="47">
                  <c:v>0.33700210988571788</c:v>
                </c:pt>
                <c:pt idx="48">
                  <c:v>0.33266993941002165</c:v>
                </c:pt>
                <c:pt idx="49">
                  <c:v>0.32956245915086702</c:v>
                </c:pt>
                <c:pt idx="50">
                  <c:v>0.32645497889171238</c:v>
                </c:pt>
                <c:pt idx="51">
                  <c:v>0.32334749863255774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0-DE86-4FF3-91CB-F5AEDD0FF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20450990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9"/>
            </a:pPr>
            <a:endParaRPr lang="ja-JP"/>
          </a:p>
        </c:txPr>
        <c:crossAx val="1"/>
        <c:crosses val="autoZero"/>
        <c:auto val="1"/>
        <c:lblAlgn val="ctr"/>
        <c:lblOffset val="100"/>
        <c:tickMarkSkip val="3"/>
        <c:noMultiLvlLbl val="1"/>
      </c:catAx>
      <c:valAx>
        <c:axId val="1"/>
        <c:scaling>
          <c:orientation val="minMax"/>
          <c:max val="250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99"/>
            </a:pPr>
            <a:endParaRPr lang="ja-JP"/>
          </a:p>
        </c:txPr>
        <c:crossAx val="2045099087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1"/>
      </c:catAx>
      <c:valAx>
        <c:axId val="4"/>
        <c:scaling>
          <c:orientation val="minMax"/>
          <c:max val="0.5"/>
          <c:min val="0"/>
        </c:scaling>
        <c:delete val="0"/>
        <c:axPos val="r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049"/>
            </a:pPr>
            <a:endParaRPr lang="ja-JP"/>
          </a:p>
        </c:txPr>
        <c:crossAx val="3"/>
        <c:crosses val="max"/>
        <c:crossBetween val="between"/>
        <c:majorUnit val="0.1"/>
      </c:valAx>
      <c:spPr>
        <a:blipFill dpi="0" rotWithShape="1">
          <a:blip xmlns:r="http://schemas.openxmlformats.org/officeDocument/2006/relationships" r:embed="rId1">
            <a:alphaModFix amt="55000"/>
          </a:blip>
          <a:srcRect/>
          <a:tile tx="0" ty="0" sx="100000" sy="100000" flip="none" algn="tl"/>
        </a:blipFill>
      </c:spPr>
    </c:plotArea>
    <c:legend>
      <c:legendPos val="t"/>
      <c:overlay val="0"/>
      <c:txPr>
        <a:bodyPr/>
        <a:lstStyle/>
        <a:p>
          <a:pPr>
            <a:defRPr sz="1199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ja-JP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AA9AC27-D9C8-43F0-B39D-CA9B3D5BA528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C3DF2EB-99FB-4E93-BEBA-E1D1E09631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778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2014.10.01	First  Edition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　　卒業者のうち、進学・看護職以外の就職等を除き、看護職（保健師・助産師・看護師）として就職したものを母数としている</a:t>
            </a:r>
            <a:b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2021.06.04  2020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月卒業のデータまで整備</a:t>
            </a:r>
            <a:endParaRPr lang="en-US" altLang="ja-JP" dirty="0">
              <a:solidFill>
                <a:schemeClr val="accent4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2025.03.26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　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2022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月卒業のデータまで整備</a:t>
            </a:r>
            <a:endParaRPr lang="en-US" altLang="ja-JP" dirty="0">
              <a:solidFill>
                <a:schemeClr val="accent4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24B543-39F1-46A5-8335-4A351EB42940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6FF5-7FC1-4478-8374-D339523257B3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ECA06-3EED-4ED4-833D-B259B9F1D6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154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BBEB2-40B5-4E8F-88C8-41A7EEE3C4F0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B5E38-F79D-407C-8E66-C14F822A6A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248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57069-E5B5-4E01-9CA4-99C015B9D486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4238F-1DB5-43A7-A9E5-F6D4FF7A5C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505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EA276-4460-4FD1-805E-7D47992EA9AB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7FD28-1192-4717-B827-37FF4256BB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059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3F96E-A7D4-49CF-BCE8-447C215E9D48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FA991-D9C1-4245-B4C6-39259D1324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728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7A3E8-6D27-4E80-B5ED-C97E0CB37718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BDE08-5AFF-48C8-829D-9CB2C3536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020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F7FFC-897C-41A6-A346-D9E862CF293E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B9A1-230B-451A-8BFB-A87D1B2957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20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EFC40-6115-4E3A-A2EE-E5BA219F7897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8271D-F3E7-43FC-A3A4-A0E5506F60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33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84C46-82C5-4ECD-8E21-9C6FA968D5A6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9FC69-1576-44EF-9FCD-D637034B99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115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B8004-A27F-4B48-8E77-E097EC1AA47C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F988-A7D5-4F01-97DB-1141F0875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446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981C8-A191-4AC5-B762-59D28FC14B15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5926-835A-454C-A7A7-83436BC0AD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491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EA18C00-A345-45E5-BF23-93316E961B0F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28AF10-C9EE-4959-8F3C-73B513E855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5842"/>
              </p:ext>
            </p:extLst>
          </p:nvPr>
        </p:nvGraphicFramePr>
        <p:xfrm>
          <a:off x="0" y="765175"/>
          <a:ext cx="9144000" cy="5595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月 4"/>
          <p:cNvSpPr/>
          <p:nvPr/>
        </p:nvSpPr>
        <p:spPr>
          <a:xfrm rot="10800000" flipV="1">
            <a:off x="7740650" y="188913"/>
            <a:ext cx="1223963" cy="503237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7489825" cy="5635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2800" dirty="0"/>
              <a:t>大学・３年課程の同一都道府県外就職者数の推移</a:t>
            </a:r>
            <a:br>
              <a:rPr lang="en-US" altLang="ja-JP" sz="2800" dirty="0"/>
            </a:br>
            <a:r>
              <a:rPr lang="ja-JP" altLang="en-US" sz="1000" dirty="0"/>
              <a:t>卒業後の県外就職は減少から安定へ。大学は専門学校の約倍が県外に就職。</a:t>
            </a:r>
            <a:endParaRPr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750" y="115888"/>
            <a:ext cx="1238250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Update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latin typeface="Times New Roman" pitchFamily="18" charset="0"/>
                <a:ea typeface="+mn-ea"/>
                <a:cs typeface="Times New Roman" pitchFamily="18" charset="0"/>
              </a:rPr>
              <a:t>2025.03.26</a:t>
            </a:r>
            <a:endParaRPr lang="ja-JP" altLang="en-US" sz="16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8"/>
          <p:cNvSpPr txBox="1">
            <a:spLocks noChangeArrowheads="1"/>
          </p:cNvSpPr>
          <p:nvPr/>
        </p:nvSpPr>
        <p:spPr bwMode="auto">
          <a:xfrm>
            <a:off x="7018338" y="6361113"/>
            <a:ext cx="1441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400"/>
              <a:t>Charting</a:t>
            </a:r>
            <a:r>
              <a:rPr lang="ja-JP" altLang="en-US" sz="1400"/>
              <a:t> </a:t>
            </a:r>
            <a:r>
              <a:rPr lang="en-US" altLang="ja-JP" sz="1400"/>
              <a:t>by MIKE</a:t>
            </a:r>
            <a:endParaRPr lang="ja-JP" altLang="en-US" sz="1400"/>
          </a:p>
        </p:txBody>
      </p:sp>
      <p:pic>
        <p:nvPicPr>
          <p:cNvPr id="2056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238" y="6381750"/>
            <a:ext cx="5127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テキスト ボックス 10"/>
          <p:cNvSpPr txBox="1">
            <a:spLocks noChangeArrowheads="1"/>
          </p:cNvSpPr>
          <p:nvPr/>
        </p:nvSpPr>
        <p:spPr bwMode="auto">
          <a:xfrm>
            <a:off x="0" y="6581775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200"/>
              <a:t>DATA</a:t>
            </a:r>
            <a:r>
              <a:rPr lang="ja-JP" altLang="en-US" sz="1200"/>
              <a:t>：看護関係統計資料集より</a:t>
            </a:r>
          </a:p>
        </p:txBody>
      </p:sp>
      <p:sp>
        <p:nvSpPr>
          <p:cNvPr id="2058" name="テキスト ボックス 11"/>
          <p:cNvSpPr txBox="1">
            <a:spLocks noChangeArrowheads="1"/>
          </p:cNvSpPr>
          <p:nvPr/>
        </p:nvSpPr>
        <p:spPr bwMode="auto">
          <a:xfrm>
            <a:off x="7040563" y="6577013"/>
            <a:ext cx="1492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400"/>
              <a:t>ishida@mike.or.jp</a:t>
            </a:r>
            <a:endParaRPr lang="ja-JP" altLang="en-US" sz="1400"/>
          </a:p>
        </p:txBody>
      </p:sp>
      <p:sp>
        <p:nvSpPr>
          <p:cNvPr id="2059" name="テキスト ボックス 13"/>
          <p:cNvSpPr txBox="1">
            <a:spLocks noChangeArrowheads="1"/>
          </p:cNvSpPr>
          <p:nvPr/>
        </p:nvSpPr>
        <p:spPr bwMode="auto">
          <a:xfrm>
            <a:off x="6350" y="981075"/>
            <a:ext cx="38893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800"/>
              <a:t>（人）</a:t>
            </a:r>
          </a:p>
        </p:txBody>
      </p:sp>
      <p:sp>
        <p:nvSpPr>
          <p:cNvPr id="3" name="円/楕円 2"/>
          <p:cNvSpPr/>
          <p:nvPr/>
        </p:nvSpPr>
        <p:spPr>
          <a:xfrm rot="21225976">
            <a:off x="3101432" y="4946730"/>
            <a:ext cx="4630737" cy="360362"/>
          </a:xfrm>
          <a:prstGeom prst="ellipse">
            <a:avLst/>
          </a:prstGeom>
          <a:solidFill>
            <a:schemeClr val="accent3">
              <a:lumMod val="7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看護大学</a:t>
            </a:r>
            <a:endParaRPr lang="en-US" altLang="ja-JP" dirty="0"/>
          </a:p>
        </p:txBody>
      </p:sp>
      <p:sp>
        <p:nvSpPr>
          <p:cNvPr id="17" name="円/楕円 16"/>
          <p:cNvSpPr/>
          <p:nvPr/>
        </p:nvSpPr>
        <p:spPr>
          <a:xfrm rot="21326985">
            <a:off x="690567" y="2683664"/>
            <a:ext cx="4629150" cy="360363"/>
          </a:xfrm>
          <a:prstGeom prst="ellipse">
            <a:avLst/>
          </a:prstGeom>
          <a:solidFill>
            <a:schemeClr val="accent6">
              <a:lumMod val="7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３年課程</a:t>
            </a:r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121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大学・３年課程の同一都道府県外就職者数の推移 卒業後の県外就職は減少から安定へ。大学は専門学校の約倍が県外に就職。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21</cp:revision>
  <dcterms:created xsi:type="dcterms:W3CDTF">2011-02-15T02:17:45Z</dcterms:created>
  <dcterms:modified xsi:type="dcterms:W3CDTF">2025-03-26T08:54:45Z</dcterms:modified>
</cp:coreProperties>
</file>