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645275" cy="97774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79">
          <p15:clr>
            <a:srgbClr val="A4A3A4"/>
          </p15:clr>
        </p15:guide>
        <p15:guide id="2" pos="209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4EC7827-4F6E-4B84-B466-97B1C7DF82CF}" v="115" dt="2020-04-17T02:35:15.29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3045" autoAdjust="0"/>
  </p:normalViewPr>
  <p:slideViewPr>
    <p:cSldViewPr>
      <p:cViewPr varScale="1">
        <p:scale>
          <a:sx n="90" d="100"/>
          <a:sy n="90" d="100"/>
        </p:scale>
        <p:origin x="213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1" d="100"/>
          <a:sy n="81" d="100"/>
        </p:scale>
        <p:origin x="-2202" y="-102"/>
      </p:cViewPr>
      <p:guideLst>
        <p:guide orient="horz" pos="3079"/>
        <p:guide pos="209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569236657917761E-2"/>
          <c:y val="2.2223848347334634E-2"/>
          <c:w val="0.85071259842519686"/>
          <c:h val="0.90434182526727802"/>
        </c:manualLayout>
      </c:layout>
      <c:barChart>
        <c:barDir val="col"/>
        <c:grouping val="stacke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保健師</c:v>
                </c:pt>
              </c:strCache>
            </c:strRef>
          </c:tx>
          <c:spPr>
            <a:ln w="34925">
              <a:solidFill>
                <a:srgbClr val="C00000"/>
              </a:solidFill>
            </a:ln>
            <a:effectLst>
              <a:outerShdw blurRad="50800" dist="38100" dir="2700000" algn="tl" rotWithShape="0">
                <a:prstClr val="black">
                  <a:alpha val="29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Sheet1!$A$2:$A$22</c:f>
              <c:numCache>
                <c:formatCode>General</c:formatCode>
                <c:ptCount val="21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</c:numCache>
            </c:numRef>
          </c:cat>
          <c:val>
            <c:numRef>
              <c:f>Sheet1!$B$2:$B$22</c:f>
              <c:numCache>
                <c:formatCode>#,##0_);[Red]\(#,##0\)</c:formatCode>
                <c:ptCount val="21"/>
                <c:pt idx="0">
                  <c:v>2012</c:v>
                </c:pt>
                <c:pt idx="1">
                  <c:v>2108</c:v>
                </c:pt>
                <c:pt idx="2">
                  <c:v>2316</c:v>
                </c:pt>
                <c:pt idx="3">
                  <c:v>2587</c:v>
                </c:pt>
                <c:pt idx="4">
                  <c:v>2766</c:v>
                </c:pt>
                <c:pt idx="5">
                  <c:v>2939</c:v>
                </c:pt>
                <c:pt idx="6">
                  <c:v>3073</c:v>
                </c:pt>
                <c:pt idx="7">
                  <c:v>3605</c:v>
                </c:pt>
                <c:pt idx="8">
                  <c:v>4094</c:v>
                </c:pt>
                <c:pt idx="9">
                  <c:v>4580</c:v>
                </c:pt>
                <c:pt idx="10">
                  <c:v>4807</c:v>
                </c:pt>
                <c:pt idx="11">
                  <c:v>4924</c:v>
                </c:pt>
                <c:pt idx="12">
                  <c:v>5115</c:v>
                </c:pt>
                <c:pt idx="13">
                  <c:v>5325</c:v>
                </c:pt>
                <c:pt idx="14">
                  <c:v>5462</c:v>
                </c:pt>
                <c:pt idx="15">
                  <c:v>5500</c:v>
                </c:pt>
                <c:pt idx="16">
                  <c:v>5281</c:v>
                </c:pt>
                <c:pt idx="17">
                  <c:v>5887</c:v>
                </c:pt>
                <c:pt idx="18">
                  <c:v>6071.333333333333</c:v>
                </c:pt>
                <c:pt idx="19">
                  <c:v>6255.666666666667</c:v>
                </c:pt>
                <c:pt idx="20">
                  <c:v>6440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0AE-4C25-9B26-CD56367C3CA0}"/>
            </c:ext>
          </c:extLst>
        </c:ser>
        <c:ser>
          <c:idx val="2"/>
          <c:order val="1"/>
          <c:tx>
            <c:strRef>
              <c:f>Sheet1!$C$1</c:f>
              <c:strCache>
                <c:ptCount val="1"/>
                <c:pt idx="0">
                  <c:v>助産師</c:v>
                </c:pt>
              </c:strCache>
            </c:strRef>
          </c:tx>
          <c:invertIfNegative val="0"/>
          <c:cat>
            <c:numRef>
              <c:f>Sheet1!$A$2:$A$22</c:f>
              <c:numCache>
                <c:formatCode>General</c:formatCode>
                <c:ptCount val="21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</c:numCache>
            </c:numRef>
          </c:cat>
          <c:val>
            <c:numRef>
              <c:f>Sheet1!$C$2:$C$22</c:f>
              <c:numCache>
                <c:formatCode>#,##0_);[Red]\(#,##0\)</c:formatCode>
                <c:ptCount val="21"/>
                <c:pt idx="0">
                  <c:v>17584</c:v>
                </c:pt>
                <c:pt idx="1">
                  <c:v>17808</c:v>
                </c:pt>
                <c:pt idx="2">
                  <c:v>17798</c:v>
                </c:pt>
                <c:pt idx="3">
                  <c:v>17684</c:v>
                </c:pt>
                <c:pt idx="4">
                  <c:v>17753</c:v>
                </c:pt>
                <c:pt idx="5">
                  <c:v>17883</c:v>
                </c:pt>
                <c:pt idx="6">
                  <c:v>18054</c:v>
                </c:pt>
                <c:pt idx="7">
                  <c:v>18293</c:v>
                </c:pt>
                <c:pt idx="8">
                  <c:v>18900</c:v>
                </c:pt>
                <c:pt idx="9">
                  <c:v>19671</c:v>
                </c:pt>
                <c:pt idx="10">
                  <c:v>20093</c:v>
                </c:pt>
                <c:pt idx="11">
                  <c:v>21023</c:v>
                </c:pt>
                <c:pt idx="12">
                  <c:v>21957</c:v>
                </c:pt>
                <c:pt idx="13">
                  <c:v>22564</c:v>
                </c:pt>
                <c:pt idx="14">
                  <c:v>23248</c:v>
                </c:pt>
                <c:pt idx="15">
                  <c:v>23592</c:v>
                </c:pt>
                <c:pt idx="16">
                  <c:v>23877</c:v>
                </c:pt>
                <c:pt idx="17">
                  <c:v>24164</c:v>
                </c:pt>
                <c:pt idx="18">
                  <c:v>24433.666666666668</c:v>
                </c:pt>
                <c:pt idx="19">
                  <c:v>24703.333333333332</c:v>
                </c:pt>
                <c:pt idx="20">
                  <c:v>24973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77A-4A55-9538-23A874420E28}"/>
            </c:ext>
          </c:extLst>
        </c:ser>
        <c:ser>
          <c:idx val="3"/>
          <c:order val="2"/>
          <c:tx>
            <c:strRef>
              <c:f>Sheet1!$D$1</c:f>
              <c:strCache>
                <c:ptCount val="1"/>
                <c:pt idx="0">
                  <c:v>看護師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numRef>
              <c:f>Sheet1!$A$2:$A$22</c:f>
              <c:numCache>
                <c:formatCode>General</c:formatCode>
                <c:ptCount val="21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</c:numCache>
            </c:numRef>
          </c:cat>
          <c:val>
            <c:numRef>
              <c:f>Sheet1!$D$2:$D$22</c:f>
              <c:numCache>
                <c:formatCode>#,##0_);[Red]\(#,##0\)</c:formatCode>
                <c:ptCount val="21"/>
                <c:pt idx="0">
                  <c:v>524578</c:v>
                </c:pt>
                <c:pt idx="1">
                  <c:v>536121</c:v>
                </c:pt>
                <c:pt idx="2">
                  <c:v>555014</c:v>
                </c:pt>
                <c:pt idx="3">
                  <c:v>573828</c:v>
                </c:pt>
                <c:pt idx="4">
                  <c:v>588085</c:v>
                </c:pt>
                <c:pt idx="5">
                  <c:v>600872</c:v>
                </c:pt>
                <c:pt idx="6">
                  <c:v>617625</c:v>
                </c:pt>
                <c:pt idx="7">
                  <c:v>640197</c:v>
                </c:pt>
                <c:pt idx="8">
                  <c:v>662010</c:v>
                </c:pt>
                <c:pt idx="9">
                  <c:v>687331</c:v>
                </c:pt>
                <c:pt idx="10">
                  <c:v>711987</c:v>
                </c:pt>
                <c:pt idx="11">
                  <c:v>734562</c:v>
                </c:pt>
                <c:pt idx="12">
                  <c:v>756909</c:v>
                </c:pt>
                <c:pt idx="13">
                  <c:v>779379</c:v>
                </c:pt>
                <c:pt idx="14">
                  <c:v>800908</c:v>
                </c:pt>
                <c:pt idx="15">
                  <c:v>821306</c:v>
                </c:pt>
                <c:pt idx="16">
                  <c:v>840508</c:v>
                </c:pt>
                <c:pt idx="17">
                  <c:v>849341</c:v>
                </c:pt>
                <c:pt idx="18">
                  <c:v>857812</c:v>
                </c:pt>
                <c:pt idx="19">
                  <c:v>866283</c:v>
                </c:pt>
                <c:pt idx="20">
                  <c:v>874754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77A-4A55-9538-23A874420E28}"/>
            </c:ext>
          </c:extLst>
        </c:ser>
        <c:ser>
          <c:idx val="4"/>
          <c:order val="3"/>
          <c:tx>
            <c:strRef>
              <c:f>Sheet1!$E$1</c:f>
              <c:strCache>
                <c:ptCount val="1"/>
                <c:pt idx="0">
                  <c:v>准看護師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numRef>
              <c:f>Sheet1!$A$2:$A$22</c:f>
              <c:numCache>
                <c:formatCode>General</c:formatCode>
                <c:ptCount val="21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</c:numCache>
            </c:numRef>
          </c:cat>
          <c:val>
            <c:numRef>
              <c:f>Sheet1!$E$2:$E$22</c:f>
              <c:numCache>
                <c:formatCode>#,##0_);[Red]\(#,##0\)</c:formatCode>
                <c:ptCount val="21"/>
                <c:pt idx="0">
                  <c:v>223633</c:v>
                </c:pt>
                <c:pt idx="1">
                  <c:v>220157</c:v>
                </c:pt>
                <c:pt idx="2">
                  <c:v>216996</c:v>
                </c:pt>
                <c:pt idx="3">
                  <c:v>209294</c:v>
                </c:pt>
                <c:pt idx="4">
                  <c:v>202934</c:v>
                </c:pt>
                <c:pt idx="5">
                  <c:v>196886</c:v>
                </c:pt>
                <c:pt idx="6">
                  <c:v>193169</c:v>
                </c:pt>
                <c:pt idx="7">
                  <c:v>189817</c:v>
                </c:pt>
                <c:pt idx="8">
                  <c:v>184644</c:v>
                </c:pt>
                <c:pt idx="9">
                  <c:v>180421</c:v>
                </c:pt>
                <c:pt idx="10">
                  <c:v>174513</c:v>
                </c:pt>
                <c:pt idx="11">
                  <c:v>166780</c:v>
                </c:pt>
                <c:pt idx="12">
                  <c:v>160659</c:v>
                </c:pt>
                <c:pt idx="13">
                  <c:v>154751</c:v>
                </c:pt>
                <c:pt idx="14">
                  <c:v>148036</c:v>
                </c:pt>
                <c:pt idx="15">
                  <c:v>141488</c:v>
                </c:pt>
                <c:pt idx="16">
                  <c:v>134606</c:v>
                </c:pt>
                <c:pt idx="17">
                  <c:v>126331</c:v>
                </c:pt>
                <c:pt idx="18">
                  <c:v>119424.33333333333</c:v>
                </c:pt>
                <c:pt idx="19">
                  <c:v>112517.66666666667</c:v>
                </c:pt>
                <c:pt idx="20">
                  <c:v>105611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77A-4A55-9538-23A874420E2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0302336"/>
        <c:axId val="50283648"/>
      </c:barChart>
      <c:lineChart>
        <c:grouping val="standard"/>
        <c:varyColors val="0"/>
        <c:ser>
          <c:idx val="6"/>
          <c:order val="4"/>
          <c:tx>
            <c:strRef>
              <c:f>Sheet1!$G$1</c:f>
              <c:strCache>
                <c:ptCount val="1"/>
                <c:pt idx="0">
                  <c:v>病床数の伸び</c:v>
                </c:pt>
              </c:strCache>
            </c:strRef>
          </c:tx>
          <c:spPr>
            <a:ln>
              <a:solidFill>
                <a:srgbClr val="0070C0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marker>
            <c:symbol val="none"/>
          </c:marker>
          <c:cat>
            <c:numRef>
              <c:f>Sheet1!$A$2:$A$22</c:f>
              <c:numCache>
                <c:formatCode>General</c:formatCode>
                <c:ptCount val="21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</c:numCache>
            </c:numRef>
          </c:cat>
          <c:val>
            <c:numRef>
              <c:f>Sheet1!$G$2:$G$22</c:f>
              <c:numCache>
                <c:formatCode>0.00</c:formatCode>
                <c:ptCount val="21"/>
                <c:pt idx="0">
                  <c:v>100</c:v>
                </c:pt>
                <c:pt idx="1">
                  <c:v>99.972317549277491</c:v>
                </c:pt>
                <c:pt idx="2">
                  <c:v>99.717104779897198</c:v>
                </c:pt>
                <c:pt idx="3">
                  <c:v>99.082593869915542</c:v>
                </c:pt>
                <c:pt idx="4">
                  <c:v>99.046898078194417</c:v>
                </c:pt>
                <c:pt idx="5">
                  <c:v>99.042041507892236</c:v>
                </c:pt>
                <c:pt idx="6">
                  <c:v>98.745547890943286</c:v>
                </c:pt>
                <c:pt idx="7">
                  <c:v>98.356050952707335</c:v>
                </c:pt>
                <c:pt idx="8">
                  <c:v>97.702235175774462</c:v>
                </c:pt>
                <c:pt idx="9">
                  <c:v>97.221009765955799</c:v>
                </c:pt>
                <c:pt idx="10">
                  <c:v>96.727946466025557</c:v>
                </c:pt>
                <c:pt idx="11">
                  <c:v>96.103816475064846</c:v>
                </c:pt>
                <c:pt idx="12">
                  <c:v>95.811268821486436</c:v>
                </c:pt>
                <c:pt idx="13">
                  <c:v>95.539179470306024</c:v>
                </c:pt>
                <c:pt idx="14">
                  <c:v>95.204622483613633</c:v>
                </c:pt>
                <c:pt idx="15">
                  <c:v>95.065421037326985</c:v>
                </c:pt>
                <c:pt idx="16">
                  <c:v>94.764131557204635</c:v>
                </c:pt>
                <c:pt idx="17">
                  <c:v>94.392239686314127</c:v>
                </c:pt>
                <c:pt idx="18">
                  <c:v>93.886852839242067</c:v>
                </c:pt>
                <c:pt idx="19">
                  <c:v>92.834251933370282</c:v>
                </c:pt>
                <c:pt idx="20">
                  <c:v>91.517575017316716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177A-4A55-9538-23A874420E28}"/>
            </c:ext>
          </c:extLst>
        </c:ser>
        <c:ser>
          <c:idx val="7"/>
          <c:order val="5"/>
          <c:tx>
            <c:strRef>
              <c:f>Sheet1!$H$1</c:f>
              <c:strCache>
                <c:ptCount val="1"/>
                <c:pt idx="0">
                  <c:v>看護職員数の伸び</c:v>
                </c:pt>
              </c:strCache>
            </c:strRef>
          </c:tx>
          <c:spPr>
            <a:ln>
              <a:solidFill>
                <a:srgbClr val="FF0000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marker>
            <c:symbol val="none"/>
          </c:marker>
          <c:cat>
            <c:numRef>
              <c:f>Sheet1!$A$2:$A$22</c:f>
              <c:numCache>
                <c:formatCode>General</c:formatCode>
                <c:ptCount val="21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</c:numCache>
            </c:numRef>
          </c:cat>
          <c:val>
            <c:numRef>
              <c:f>Sheet1!$H$2:$H$22</c:f>
              <c:numCache>
                <c:formatCode>0.00</c:formatCode>
                <c:ptCount val="21"/>
                <c:pt idx="0">
                  <c:v>100</c:v>
                </c:pt>
                <c:pt idx="1">
                  <c:v>101.09233179692292</c:v>
                </c:pt>
                <c:pt idx="2">
                  <c:v>103.1670719334416</c:v>
                </c:pt>
                <c:pt idx="3">
                  <c:v>104.63475847446037</c:v>
                </c:pt>
                <c:pt idx="4">
                  <c:v>105.6955719340928</c:v>
                </c:pt>
                <c:pt idx="5">
                  <c:v>106.61272950103347</c:v>
                </c:pt>
                <c:pt idx="6">
                  <c:v>108.35027552496916</c:v>
                </c:pt>
                <c:pt idx="7">
                  <c:v>110.95392461907745</c:v>
                </c:pt>
                <c:pt idx="8">
                  <c:v>113.26388011570616</c:v>
                </c:pt>
                <c:pt idx="9">
                  <c:v>116.17541908318105</c:v>
                </c:pt>
                <c:pt idx="10">
                  <c:v>118.70170498575814</c:v>
                </c:pt>
                <c:pt idx="11">
                  <c:v>120.77110523868629</c:v>
                </c:pt>
                <c:pt idx="12">
                  <c:v>123.03091792598921</c:v>
                </c:pt>
                <c:pt idx="13">
                  <c:v>125.29437736306129</c:v>
                </c:pt>
                <c:pt idx="14">
                  <c:v>127.33069638594074</c:v>
                </c:pt>
                <c:pt idx="15">
                  <c:v>129.18428719717326</c:v>
                </c:pt>
                <c:pt idx="16">
                  <c:v>130.79745300576838</c:v>
                </c:pt>
                <c:pt idx="17">
                  <c:v>130.98643278844816</c:v>
                </c:pt>
                <c:pt idx="18">
                  <c:v>131.24930266764088</c:v>
                </c:pt>
                <c:pt idx="19">
                  <c:v>131.5121725468336</c:v>
                </c:pt>
                <c:pt idx="20">
                  <c:v>131.77504242602635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177A-4A55-9538-23A874420E2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993930368"/>
        <c:axId val="1981286624"/>
      </c:lineChart>
      <c:catAx>
        <c:axId val="50302336"/>
        <c:scaling>
          <c:orientation val="minMax"/>
        </c:scaling>
        <c:delete val="0"/>
        <c:axPos val="b"/>
        <c:numFmt formatCode="@" sourceLinked="0"/>
        <c:majorTickMark val="out"/>
        <c:minorTickMark val="none"/>
        <c:tickLblPos val="nextTo"/>
        <c:spPr>
          <a:effectLst/>
        </c:spPr>
        <c:txPr>
          <a:bodyPr/>
          <a:lstStyle/>
          <a:p>
            <a:pPr>
              <a:defRPr sz="1200"/>
            </a:pPr>
            <a:endParaRPr lang="ja-JP"/>
          </a:p>
        </c:txPr>
        <c:crossAx val="50283648"/>
        <c:crosses val="autoZero"/>
        <c:auto val="1"/>
        <c:lblAlgn val="ctr"/>
        <c:lblOffset val="100"/>
        <c:noMultiLvlLbl val="0"/>
      </c:catAx>
      <c:valAx>
        <c:axId val="50283648"/>
        <c:scaling>
          <c:orientation val="minMax"/>
          <c:max val="1100000"/>
          <c:min val="0"/>
        </c:scaling>
        <c:delete val="0"/>
        <c:axPos val="l"/>
        <c:majorGridlines/>
        <c:numFmt formatCode="#,##0_);[Red]\(#,##0\)" sourceLinked="0"/>
        <c:majorTickMark val="out"/>
        <c:minorTickMark val="none"/>
        <c:tickLblPos val="nextTo"/>
        <c:spPr>
          <a:effectLst/>
        </c:spPr>
        <c:txPr>
          <a:bodyPr/>
          <a:lstStyle/>
          <a:p>
            <a:pPr>
              <a:defRPr sz="1200"/>
            </a:pPr>
            <a:endParaRPr lang="ja-JP"/>
          </a:p>
        </c:txPr>
        <c:crossAx val="50302336"/>
        <c:crosses val="autoZero"/>
        <c:crossBetween val="between"/>
      </c:valAx>
      <c:valAx>
        <c:axId val="1981286624"/>
        <c:scaling>
          <c:orientation val="minMax"/>
          <c:max val="140"/>
          <c:min val="60"/>
        </c:scaling>
        <c:delete val="0"/>
        <c:axPos val="r"/>
        <c:numFmt formatCode="0_);[Red]\(0\)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ja-JP"/>
          </a:p>
        </c:txPr>
        <c:crossAx val="1993930368"/>
        <c:crosses val="max"/>
        <c:crossBetween val="between"/>
      </c:valAx>
      <c:catAx>
        <c:axId val="199393036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981286624"/>
        <c:crosses val="autoZero"/>
        <c:auto val="1"/>
        <c:lblAlgn val="ctr"/>
        <c:lblOffset val="100"/>
        <c:noMultiLvlLbl val="0"/>
      </c:catAx>
      <c:spPr>
        <a:solidFill>
          <a:srgbClr val="F79646">
            <a:lumMod val="20000"/>
            <a:lumOff val="80000"/>
            <a:alpha val="33000"/>
          </a:srgbClr>
        </a:solidFill>
        <a:effectLst/>
      </c:spPr>
    </c:plotArea>
    <c:legend>
      <c:legendPos val="t"/>
      <c:legendEntry>
        <c:idx val="1"/>
        <c:txPr>
          <a:bodyPr/>
          <a:lstStyle/>
          <a:p>
            <a:pPr>
              <a:defRPr sz="1200"/>
            </a:pPr>
            <a:endParaRPr lang="ja-JP"/>
          </a:p>
        </c:txPr>
      </c:legendEntry>
      <c:layout>
        <c:manualLayout>
          <c:xMode val="edge"/>
          <c:yMode val="edge"/>
          <c:x val="9.4581802274715659E-2"/>
          <c:y val="2.4275436632396969E-2"/>
          <c:w val="0.77843328958880142"/>
          <c:h val="4.6361479778600098E-2"/>
        </c:manualLayout>
      </c:layout>
      <c:overlay val="0"/>
      <c:spPr>
        <a:noFill/>
        <a:ln>
          <a:noFill/>
        </a:ln>
      </c:spPr>
      <c:txPr>
        <a:bodyPr/>
        <a:lstStyle/>
        <a:p>
          <a:pPr>
            <a:defRPr sz="1200"/>
          </a:pPr>
          <a:endParaRPr lang="ja-JP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ja-JP"/>
    </a:p>
  </c:txPr>
  <c:externalData r:id="rId1">
    <c:autoUpdate val="0"/>
  </c:externalData>
  <c:userShapes r:id="rId2"/>
</c:chartSpace>
</file>

<file path=ppt/drawing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0.05901</cdr:x>
      <cdr:y>0.51562</cdr:y>
    </cdr:from>
    <cdr:to>
      <cdr:x>0.17635</cdr:x>
      <cdr:y>0.5612</cdr:y>
    </cdr:to>
    <cdr:pic>
      <cdr:nvPicPr>
        <cdr:cNvPr id="2" name="chart">
          <a:extLst xmlns:a="http://schemas.openxmlformats.org/drawingml/2006/main">
            <a:ext uri="{FF2B5EF4-FFF2-40B4-BE49-F238E27FC236}">
              <a16:creationId xmlns:a16="http://schemas.microsoft.com/office/drawing/2014/main" id="{F46D91AB-007F-4464-8047-F6D7D51D71E7}"/>
            </a:ext>
          </a:extLst>
        </cdr:cNvPr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539552" y="2896019"/>
          <a:ext cx="1072989" cy="256054"/>
        </a:xfrm>
        <a:prstGeom xmlns:a="http://schemas.openxmlformats.org/drawingml/2006/main" prst="rect">
          <a:avLst/>
        </a:prstGeom>
      </cdr:spPr>
    </cdr:pic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79619" cy="48887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764118" y="0"/>
            <a:ext cx="2879619" cy="48887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8C8DD3-29D7-465D-9825-D6375198CF57}" type="datetimeFigureOut">
              <a:rPr kumimoji="1" lang="ja-JP" altLang="en-US" smtClean="0"/>
              <a:pPr/>
              <a:t>2024/6/18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877888" y="733425"/>
            <a:ext cx="4889500" cy="36671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64528" y="4644271"/>
            <a:ext cx="5316220" cy="43998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286845"/>
            <a:ext cx="2879619" cy="48887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764118" y="9286845"/>
            <a:ext cx="2879619" cy="48887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AF4B10-B28C-4A11-8D22-5379A31D83E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3858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sz="1000" dirty="0"/>
              <a:t>2020.4.29	</a:t>
            </a:r>
            <a:r>
              <a:rPr lang="en-US" altLang="ja-JP" sz="1000" dirty="0"/>
              <a:t>First  Edition</a:t>
            </a:r>
          </a:p>
          <a:p>
            <a:r>
              <a:rPr lang="en-US" altLang="ja-JP" sz="1000" dirty="0"/>
              <a:t>2021.6.17	Update</a:t>
            </a:r>
          </a:p>
          <a:p>
            <a:r>
              <a:rPr lang="en-US" altLang="ja-JP" sz="1000" dirty="0"/>
              <a:t>2024.6.18	Update 2018,2019</a:t>
            </a:r>
            <a:r>
              <a:rPr lang="ja-JP" altLang="en-US" sz="1000" dirty="0"/>
              <a:t>のデータを修正</a:t>
            </a:r>
            <a:endParaRPr lang="en-US" altLang="ja-JP" sz="1000" dirty="0"/>
          </a:p>
          <a:p>
            <a:endParaRPr lang="en-US" altLang="ja-JP" sz="1000" dirty="0"/>
          </a:p>
          <a:p>
            <a:endParaRPr lang="en-US" altLang="ja-JP" sz="1000" dirty="0"/>
          </a:p>
          <a:p>
            <a:endParaRPr lang="en-US" altLang="ja-JP" sz="1000" dirty="0"/>
          </a:p>
          <a:p>
            <a:endParaRPr kumimoji="1" lang="ja-JP" altLang="en-US" sz="1000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AF4B10-B28C-4A11-8D22-5379A31D83E0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/>
              <a:t>Last Update: 2011/01/20</a:t>
            </a:r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DF9DE-2F08-4CE1-A664-596A663F3F3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/>
              <a:t>Last Update: 2011/01/20</a:t>
            </a:r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DF9DE-2F08-4CE1-A664-596A663F3F3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/>
              <a:t>Last Update: 2011/01/20</a:t>
            </a:r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DF9DE-2F08-4CE1-A664-596A663F3F3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/>
              <a:t>Last Update: 2011/01/20</a:t>
            </a:r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DF9DE-2F08-4CE1-A664-596A663F3F3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/>
              <a:t>Last Update: 2011/01/20</a:t>
            </a:r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DF9DE-2F08-4CE1-A664-596A663F3F3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/>
              <a:t>Last Update: 2011/01/20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DF9DE-2F08-4CE1-A664-596A663F3F3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/>
              <a:t>Last Update: 2011/01/20</a:t>
            </a:r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DF9DE-2F08-4CE1-A664-596A663F3F3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/>
              <a:t>Last Update: 2011/01/20</a:t>
            </a:r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DF9DE-2F08-4CE1-A664-596A663F3F3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/>
              <a:t>Last Update: 2011/01/20</a:t>
            </a:r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DF9DE-2F08-4CE1-A664-596A663F3F3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/>
              <a:t>Last Update: 2011/01/20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DF9DE-2F08-4CE1-A664-596A663F3F3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/>
              <a:t>Last Update: 2011/01/20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DF9DE-2F08-4CE1-A664-596A663F3F3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en-US" altLang="ja-JP"/>
              <a:t>Last Update: 2011/01/20</a:t>
            </a:r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BDF9DE-2F08-4CE1-A664-596A663F3F3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gif"/><Relationship Id="rId4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alphaModFix amt="58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月 16"/>
          <p:cNvSpPr/>
          <p:nvPr/>
        </p:nvSpPr>
        <p:spPr>
          <a:xfrm rot="10800000" flipV="1">
            <a:off x="7740352" y="188640"/>
            <a:ext cx="1224136" cy="504056"/>
          </a:xfrm>
          <a:prstGeom prst="moon">
            <a:avLst>
              <a:gd name="adj" fmla="val 13394"/>
            </a:avLst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  <a:ln>
            <a:noFill/>
          </a:ln>
          <a:effectLst>
            <a:outerShdw blurRad="76200" dir="2700000" sy="-23000" kx="-800400" algn="bl" rotWithShape="0">
              <a:schemeClr val="accent6">
                <a:lumMod val="50000"/>
                <a:alpha val="29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gradFill flip="none" rotWithShape="1"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27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6984776" cy="562074"/>
          </a:xfrm>
        </p:spPr>
        <p:txBody>
          <a:bodyPr>
            <a:normAutofit fontScale="90000"/>
          </a:bodyPr>
          <a:lstStyle/>
          <a:p>
            <a:pPr algn="l"/>
            <a:r>
              <a:rPr kumimoji="1" lang="ja-JP" altLang="en-US" sz="2800" dirty="0"/>
              <a:t>病院勤務の看護職員数の推移</a:t>
            </a:r>
            <a:br>
              <a:rPr lang="en-US" altLang="ja-JP" sz="2800" dirty="0"/>
            </a:br>
            <a:r>
              <a:rPr lang="ja-JP" altLang="en-US" sz="1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ja-JP" sz="1200" b="1" dirty="0">
                <a:latin typeface="Times New Roman" pitchFamily="18" charset="0"/>
                <a:cs typeface="Times New Roman" pitchFamily="18" charset="0"/>
              </a:rPr>
              <a:t>Changes in the number of nursing staff working at hospitals</a:t>
            </a:r>
            <a:endParaRPr kumimoji="1" lang="ja-JP" alt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コンテンツ プレースホル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39663982"/>
              </p:ext>
            </p:extLst>
          </p:nvPr>
        </p:nvGraphicFramePr>
        <p:xfrm>
          <a:off x="0" y="764704"/>
          <a:ext cx="9144000" cy="5616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11266" name="Picture 2" descr="プリントアウト・コピー・無料配布ＯＫマーク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631450" y="6381328"/>
            <a:ext cx="512550" cy="476672"/>
          </a:xfrm>
          <a:prstGeom prst="rect">
            <a:avLst/>
          </a:prstGeom>
          <a:noFill/>
        </p:spPr>
      </p:pic>
      <p:sp>
        <p:nvSpPr>
          <p:cNvPr id="9" name="テキスト ボックス 8"/>
          <p:cNvSpPr txBox="1"/>
          <p:nvPr/>
        </p:nvSpPr>
        <p:spPr>
          <a:xfrm>
            <a:off x="0" y="6581001"/>
            <a:ext cx="53285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/>
              <a:t>DATA</a:t>
            </a:r>
            <a:r>
              <a:rPr lang="ja-JP" altLang="en-US" sz="1200" dirty="0"/>
              <a:t>：看護関係統計資料集、</a:t>
            </a:r>
            <a:r>
              <a:rPr lang="ja-JP" altLang="en-US" sz="1200" b="0" i="0" dirty="0">
                <a:solidFill>
                  <a:srgbClr val="4D5156"/>
                </a:solidFill>
                <a:effectLst/>
                <a:latin typeface="arial" panose="020B0604020202020204" pitchFamily="34" charset="0"/>
              </a:rPr>
              <a:t>医療施設調査・病院報告</a:t>
            </a:r>
            <a:r>
              <a:rPr lang="ja-JP" altLang="en-US" sz="1200" dirty="0"/>
              <a:t>より</a:t>
            </a:r>
            <a:endParaRPr kumimoji="1" lang="ja-JP" altLang="en-US" sz="1200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7524328" y="116632"/>
            <a:ext cx="1238418" cy="523220"/>
          </a:xfrm>
          <a:prstGeom prst="rect">
            <a:avLst/>
          </a:prstGeom>
          <a:noFill/>
          <a:effectLst>
            <a:outerShdw blurRad="76200" dist="12700" dir="2700000" sy="-23000" kx="-800400" algn="bl" rotWithShape="0">
              <a:prstClr val="black">
                <a:alpha val="2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r"/>
            <a:r>
              <a:rPr lang="en-US" altLang="ja-JP" sz="1200" i="1" dirty="0">
                <a:latin typeface="Times New Roman" pitchFamily="18" charset="0"/>
                <a:cs typeface="Times New Roman" pitchFamily="18" charset="0"/>
              </a:rPr>
              <a:t>Last</a:t>
            </a:r>
            <a:r>
              <a:rPr lang="ja-JP" altLang="en-US" sz="1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ja-JP" sz="1200" i="1" dirty="0">
                <a:latin typeface="Times New Roman" pitchFamily="18" charset="0"/>
                <a:cs typeface="Times New Roman" pitchFamily="18" charset="0"/>
              </a:rPr>
              <a:t>Update </a:t>
            </a:r>
          </a:p>
          <a:p>
            <a:pPr algn="r"/>
            <a:r>
              <a:rPr lang="en-US" altLang="ja-JP" sz="1600" b="1" dirty="0">
                <a:latin typeface="Times New Roman" pitchFamily="18" charset="0"/>
                <a:cs typeface="Times New Roman" pitchFamily="18" charset="0"/>
              </a:rPr>
              <a:t>2024.6.18 </a:t>
            </a:r>
            <a:endParaRPr kumimoji="1" lang="ja-JP" altLang="en-US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395536" y="988422"/>
            <a:ext cx="38985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/>
              <a:t>（人）</a:t>
            </a: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5940152" y="6577607"/>
            <a:ext cx="25922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ja-JP" sz="1400" dirty="0"/>
              <a:t>info@masahiro-ishida.jp</a:t>
            </a:r>
            <a:endParaRPr kumimoji="1" lang="ja-JP" altLang="en-US" sz="1400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5940152" y="6361583"/>
            <a:ext cx="2592288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-JP" altLang="en-US" sz="1300" dirty="0">
                <a:latin typeface="+mn-ea"/>
              </a:rPr>
              <a:t>石田まさひろ政策研究会</a:t>
            </a:r>
            <a:endParaRPr kumimoji="1" lang="ja-JP" altLang="en-US" sz="1300" dirty="0">
              <a:latin typeface="+mn-ea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601EF1EB-D3E0-445C-AD83-61E2D6F82B1D}"/>
              </a:ext>
            </a:extLst>
          </p:cNvPr>
          <p:cNvSpPr txBox="1"/>
          <p:nvPr/>
        </p:nvSpPr>
        <p:spPr>
          <a:xfrm>
            <a:off x="7251376" y="1068225"/>
            <a:ext cx="139012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900" dirty="0"/>
              <a:t>右</a:t>
            </a:r>
            <a:r>
              <a:rPr kumimoji="1" lang="ja-JP" altLang="en-US" sz="900" dirty="0"/>
              <a:t>軸：</a:t>
            </a:r>
            <a:r>
              <a:rPr kumimoji="1" lang="en-US" altLang="ja-JP" sz="900" dirty="0"/>
              <a:t>2000</a:t>
            </a:r>
            <a:r>
              <a:rPr kumimoji="1" lang="ja-JP" altLang="en-US" sz="900" dirty="0"/>
              <a:t>年を</a:t>
            </a:r>
            <a:r>
              <a:rPr kumimoji="1" lang="en-US" altLang="ja-JP" sz="900" dirty="0"/>
              <a:t>100</a:t>
            </a:r>
            <a:r>
              <a:rPr kumimoji="1" lang="ja-JP" altLang="en-US" sz="900" dirty="0"/>
              <a:t>とする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645</TotalTime>
  <Words>73</Words>
  <Application>Microsoft Office PowerPoint</Application>
  <PresentationFormat>画面に合わせる (4:3)</PresentationFormat>
  <Paragraphs>14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Arial</vt:lpstr>
      <vt:lpstr>Arial</vt:lpstr>
      <vt:lpstr>Calibri</vt:lpstr>
      <vt:lpstr>Times New Roman</vt:lpstr>
      <vt:lpstr>Office テーマ</vt:lpstr>
      <vt:lpstr>病院勤務の看護職員数の推移  Changes in the number of nursing staff working at hospitals</vt:lpstr>
    </vt:vector>
  </TitlesOfParts>
  <Company>HEART FACTORY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看護関係統計グラフ集</dc:title>
  <dc:creator>MIKE</dc:creator>
  <cp:lastModifiedBy>昌宏 石田</cp:lastModifiedBy>
  <cp:revision>43</cp:revision>
  <dcterms:created xsi:type="dcterms:W3CDTF">2011-01-20T00:49:04Z</dcterms:created>
  <dcterms:modified xsi:type="dcterms:W3CDTF">2024-06-18T05:40:21Z</dcterms:modified>
</cp:coreProperties>
</file>