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60640" y="614680"/>
            <a:ext cx="1438148" cy="26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0479"/>
            <a:ext cx="9144000" cy="47752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39380" y="187960"/>
            <a:ext cx="1224279" cy="5054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344" y="72124"/>
            <a:ext cx="8195310" cy="60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mailto:info@masahiro-ishida.jp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44" y="72124"/>
            <a:ext cx="3780156" cy="60336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b="1" dirty="0"/>
              <a:t>男性看護職員数とその割合</a:t>
            </a:r>
          </a:p>
          <a:p>
            <a:pPr marL="47625">
              <a:lnSpc>
                <a:spcPct val="100000"/>
              </a:lnSpc>
              <a:spcBef>
                <a:spcPts val="80"/>
              </a:spcBef>
            </a:pPr>
            <a:r>
              <a:rPr sz="1100" b="1" spc="-5" dirty="0">
                <a:latin typeface="Times New Roman"/>
                <a:cs typeface="Times New Roman"/>
              </a:rPr>
              <a:t>Number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5" dirty="0">
                <a:latin typeface="Times New Roman"/>
                <a:cs typeface="Times New Roman"/>
              </a:rPr>
              <a:t> male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nurses </a:t>
            </a:r>
            <a:r>
              <a:rPr sz="1100" b="1" dirty="0">
                <a:latin typeface="Times New Roman"/>
                <a:cs typeface="Times New Roman"/>
              </a:rPr>
              <a:t>and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the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ratio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in </a:t>
            </a:r>
            <a:r>
              <a:rPr sz="1100" b="1" dirty="0">
                <a:latin typeface="Times New Roman"/>
                <a:cs typeface="Times New Roman"/>
              </a:rPr>
              <a:t>Japan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06437" y="1229677"/>
            <a:ext cx="8207375" cy="5151120"/>
            <a:chOff x="706437" y="1229677"/>
            <a:chExt cx="8207375" cy="5151120"/>
          </a:xfrm>
        </p:grpSpPr>
        <p:sp>
          <p:nvSpPr>
            <p:cNvPr id="4" name="object 4"/>
            <p:cNvSpPr/>
            <p:nvPr/>
          </p:nvSpPr>
          <p:spPr>
            <a:xfrm>
              <a:off x="759460" y="1234439"/>
              <a:ext cx="7858759" cy="4734560"/>
            </a:xfrm>
            <a:custGeom>
              <a:avLst/>
              <a:gdLst/>
              <a:ahLst/>
              <a:cxnLst/>
              <a:rect l="l" t="t" r="r" b="b"/>
              <a:pathLst>
                <a:path w="7858759" h="4734560">
                  <a:moveTo>
                    <a:pt x="7858759" y="0"/>
                  </a:moveTo>
                  <a:lnTo>
                    <a:pt x="0" y="0"/>
                  </a:lnTo>
                  <a:lnTo>
                    <a:pt x="0" y="4734560"/>
                  </a:lnTo>
                  <a:lnTo>
                    <a:pt x="7858759" y="4734560"/>
                  </a:lnTo>
                  <a:lnTo>
                    <a:pt x="7858759" y="0"/>
                  </a:lnTo>
                  <a:close/>
                </a:path>
              </a:pathLst>
            </a:custGeom>
            <a:solidFill>
              <a:srgbClr val="FCEADA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5" name="object 5"/>
            <p:cNvSpPr/>
            <p:nvPr/>
          </p:nvSpPr>
          <p:spPr>
            <a:xfrm>
              <a:off x="759460" y="1234439"/>
              <a:ext cx="7858759" cy="4058920"/>
            </a:xfrm>
            <a:custGeom>
              <a:avLst/>
              <a:gdLst/>
              <a:ahLst/>
              <a:cxnLst/>
              <a:rect l="l" t="t" r="r" b="b"/>
              <a:pathLst>
                <a:path w="7858759" h="4058920">
                  <a:moveTo>
                    <a:pt x="0" y="4058920"/>
                  </a:moveTo>
                  <a:lnTo>
                    <a:pt x="7858760" y="4058920"/>
                  </a:lnTo>
                </a:path>
                <a:path w="7858759" h="4058920">
                  <a:moveTo>
                    <a:pt x="0" y="3380740"/>
                  </a:moveTo>
                  <a:lnTo>
                    <a:pt x="7858760" y="3380740"/>
                  </a:lnTo>
                </a:path>
                <a:path w="7858759" h="4058920">
                  <a:moveTo>
                    <a:pt x="0" y="2705100"/>
                  </a:moveTo>
                  <a:lnTo>
                    <a:pt x="7858760" y="2705100"/>
                  </a:lnTo>
                </a:path>
                <a:path w="7858759" h="4058920">
                  <a:moveTo>
                    <a:pt x="0" y="2029460"/>
                  </a:moveTo>
                  <a:lnTo>
                    <a:pt x="7858760" y="2029460"/>
                  </a:lnTo>
                </a:path>
                <a:path w="7858759" h="4058920">
                  <a:moveTo>
                    <a:pt x="0" y="1353820"/>
                  </a:moveTo>
                  <a:lnTo>
                    <a:pt x="7858760" y="1353820"/>
                  </a:lnTo>
                </a:path>
                <a:path w="7858759" h="4058920">
                  <a:moveTo>
                    <a:pt x="0" y="675639"/>
                  </a:moveTo>
                  <a:lnTo>
                    <a:pt x="7858760" y="675639"/>
                  </a:lnTo>
                </a:path>
                <a:path w="7858759" h="4058920">
                  <a:moveTo>
                    <a:pt x="0" y="0"/>
                  </a:moveTo>
                  <a:lnTo>
                    <a:pt x="7858760" y="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160" y="1940559"/>
              <a:ext cx="7630414" cy="403605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9479" y="1960879"/>
              <a:ext cx="7536433" cy="401345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11200" y="1234439"/>
              <a:ext cx="7955280" cy="4790440"/>
            </a:xfrm>
            <a:custGeom>
              <a:avLst/>
              <a:gdLst/>
              <a:ahLst/>
              <a:cxnLst/>
              <a:rect l="l" t="t" r="r" b="b"/>
              <a:pathLst>
                <a:path w="7955280" h="4790440">
                  <a:moveTo>
                    <a:pt x="7907020" y="4734560"/>
                  </a:moveTo>
                  <a:lnTo>
                    <a:pt x="7907020" y="0"/>
                  </a:lnTo>
                </a:path>
                <a:path w="7955280" h="4790440">
                  <a:moveTo>
                    <a:pt x="7907020" y="4734560"/>
                  </a:moveTo>
                  <a:lnTo>
                    <a:pt x="7955280" y="4734560"/>
                  </a:lnTo>
                </a:path>
                <a:path w="7955280" h="4790440">
                  <a:moveTo>
                    <a:pt x="7907020" y="4142740"/>
                  </a:moveTo>
                  <a:lnTo>
                    <a:pt x="7955280" y="4142740"/>
                  </a:lnTo>
                </a:path>
                <a:path w="7955280" h="4790440">
                  <a:moveTo>
                    <a:pt x="7907020" y="3550920"/>
                  </a:moveTo>
                  <a:lnTo>
                    <a:pt x="7955280" y="3550920"/>
                  </a:lnTo>
                </a:path>
                <a:path w="7955280" h="4790440">
                  <a:moveTo>
                    <a:pt x="7907020" y="2959100"/>
                  </a:moveTo>
                  <a:lnTo>
                    <a:pt x="7955280" y="2959100"/>
                  </a:lnTo>
                </a:path>
                <a:path w="7955280" h="4790440">
                  <a:moveTo>
                    <a:pt x="7907020" y="2367280"/>
                  </a:moveTo>
                  <a:lnTo>
                    <a:pt x="7955280" y="2367280"/>
                  </a:lnTo>
                </a:path>
                <a:path w="7955280" h="4790440">
                  <a:moveTo>
                    <a:pt x="7907020" y="1775460"/>
                  </a:moveTo>
                  <a:lnTo>
                    <a:pt x="7955280" y="1775460"/>
                  </a:lnTo>
                </a:path>
                <a:path w="7955280" h="4790440">
                  <a:moveTo>
                    <a:pt x="7907020" y="1183639"/>
                  </a:moveTo>
                  <a:lnTo>
                    <a:pt x="7955280" y="1183639"/>
                  </a:lnTo>
                </a:path>
                <a:path w="7955280" h="4790440">
                  <a:moveTo>
                    <a:pt x="7907020" y="591820"/>
                  </a:moveTo>
                  <a:lnTo>
                    <a:pt x="7955280" y="591820"/>
                  </a:lnTo>
                </a:path>
                <a:path w="7955280" h="4790440">
                  <a:moveTo>
                    <a:pt x="7907020" y="0"/>
                  </a:moveTo>
                  <a:lnTo>
                    <a:pt x="7955280" y="0"/>
                  </a:lnTo>
                </a:path>
                <a:path w="7955280" h="4790440">
                  <a:moveTo>
                    <a:pt x="48259" y="4734560"/>
                  </a:moveTo>
                  <a:lnTo>
                    <a:pt x="48259" y="0"/>
                  </a:lnTo>
                </a:path>
                <a:path w="7955280" h="4790440">
                  <a:moveTo>
                    <a:pt x="0" y="4734560"/>
                  </a:moveTo>
                  <a:lnTo>
                    <a:pt x="48259" y="4734560"/>
                  </a:lnTo>
                </a:path>
                <a:path w="7955280" h="4790440">
                  <a:moveTo>
                    <a:pt x="0" y="4058920"/>
                  </a:moveTo>
                  <a:lnTo>
                    <a:pt x="48259" y="4058920"/>
                  </a:lnTo>
                </a:path>
                <a:path w="7955280" h="4790440">
                  <a:moveTo>
                    <a:pt x="0" y="3380740"/>
                  </a:moveTo>
                  <a:lnTo>
                    <a:pt x="48259" y="3380740"/>
                  </a:lnTo>
                </a:path>
                <a:path w="7955280" h="4790440">
                  <a:moveTo>
                    <a:pt x="0" y="2705100"/>
                  </a:moveTo>
                  <a:lnTo>
                    <a:pt x="48259" y="2705100"/>
                  </a:lnTo>
                </a:path>
                <a:path w="7955280" h="4790440">
                  <a:moveTo>
                    <a:pt x="0" y="2029460"/>
                  </a:moveTo>
                  <a:lnTo>
                    <a:pt x="48259" y="2029460"/>
                  </a:lnTo>
                </a:path>
                <a:path w="7955280" h="4790440">
                  <a:moveTo>
                    <a:pt x="0" y="1353820"/>
                  </a:moveTo>
                  <a:lnTo>
                    <a:pt x="48259" y="1353820"/>
                  </a:lnTo>
                </a:path>
                <a:path w="7955280" h="4790440">
                  <a:moveTo>
                    <a:pt x="0" y="675639"/>
                  </a:moveTo>
                  <a:lnTo>
                    <a:pt x="48259" y="675639"/>
                  </a:lnTo>
                </a:path>
                <a:path w="7955280" h="4790440">
                  <a:moveTo>
                    <a:pt x="0" y="0"/>
                  </a:moveTo>
                  <a:lnTo>
                    <a:pt x="48259" y="0"/>
                  </a:lnTo>
                </a:path>
                <a:path w="7955280" h="4790440">
                  <a:moveTo>
                    <a:pt x="48259" y="4734560"/>
                  </a:moveTo>
                  <a:lnTo>
                    <a:pt x="7907020" y="4734560"/>
                  </a:lnTo>
                </a:path>
                <a:path w="7955280" h="4790440">
                  <a:moveTo>
                    <a:pt x="48259" y="4734560"/>
                  </a:moveTo>
                  <a:lnTo>
                    <a:pt x="48259" y="4790440"/>
                  </a:lnTo>
                </a:path>
                <a:path w="7955280" h="4790440">
                  <a:moveTo>
                    <a:pt x="609600" y="4734560"/>
                  </a:moveTo>
                  <a:lnTo>
                    <a:pt x="609600" y="4790440"/>
                  </a:lnTo>
                </a:path>
                <a:path w="7955280" h="4790440">
                  <a:moveTo>
                    <a:pt x="1170939" y="4734560"/>
                  </a:moveTo>
                  <a:lnTo>
                    <a:pt x="1170939" y="4790440"/>
                  </a:lnTo>
                </a:path>
                <a:path w="7955280" h="4790440">
                  <a:moveTo>
                    <a:pt x="1732280" y="4734560"/>
                  </a:moveTo>
                  <a:lnTo>
                    <a:pt x="1732280" y="4790440"/>
                  </a:lnTo>
                </a:path>
                <a:path w="7955280" h="4790440">
                  <a:moveTo>
                    <a:pt x="2293620" y="4734560"/>
                  </a:moveTo>
                  <a:lnTo>
                    <a:pt x="2293620" y="4790440"/>
                  </a:lnTo>
                </a:path>
                <a:path w="7955280" h="4790440">
                  <a:moveTo>
                    <a:pt x="2854960" y="4734560"/>
                  </a:moveTo>
                  <a:lnTo>
                    <a:pt x="2854960" y="4790440"/>
                  </a:lnTo>
                </a:path>
                <a:path w="7955280" h="4790440">
                  <a:moveTo>
                    <a:pt x="3416300" y="4734560"/>
                  </a:moveTo>
                  <a:lnTo>
                    <a:pt x="3416300" y="4790440"/>
                  </a:lnTo>
                </a:path>
                <a:path w="7955280" h="4790440">
                  <a:moveTo>
                    <a:pt x="3977640" y="4734560"/>
                  </a:moveTo>
                  <a:lnTo>
                    <a:pt x="3977640" y="4790440"/>
                  </a:lnTo>
                </a:path>
                <a:path w="7955280" h="4790440">
                  <a:moveTo>
                    <a:pt x="4538980" y="4734560"/>
                  </a:moveTo>
                  <a:lnTo>
                    <a:pt x="4538980" y="4790440"/>
                  </a:lnTo>
                </a:path>
                <a:path w="7955280" h="4790440">
                  <a:moveTo>
                    <a:pt x="5100320" y="4734560"/>
                  </a:moveTo>
                  <a:lnTo>
                    <a:pt x="5100320" y="4790440"/>
                  </a:lnTo>
                </a:path>
                <a:path w="7955280" h="4790440">
                  <a:moveTo>
                    <a:pt x="5661660" y="4734560"/>
                  </a:moveTo>
                  <a:lnTo>
                    <a:pt x="5661660" y="4790440"/>
                  </a:lnTo>
                </a:path>
                <a:path w="7955280" h="4790440">
                  <a:moveTo>
                    <a:pt x="6223000" y="4734560"/>
                  </a:moveTo>
                  <a:lnTo>
                    <a:pt x="6223000" y="4790440"/>
                  </a:lnTo>
                </a:path>
                <a:path w="7955280" h="4790440">
                  <a:moveTo>
                    <a:pt x="6784340" y="4734560"/>
                  </a:moveTo>
                  <a:lnTo>
                    <a:pt x="6784340" y="4790440"/>
                  </a:lnTo>
                </a:path>
                <a:path w="7955280" h="4790440">
                  <a:moveTo>
                    <a:pt x="7345680" y="4734560"/>
                  </a:moveTo>
                  <a:lnTo>
                    <a:pt x="7345680" y="4790440"/>
                  </a:lnTo>
                </a:path>
                <a:path w="7955280" h="4790440">
                  <a:moveTo>
                    <a:pt x="7907020" y="4734560"/>
                  </a:moveTo>
                  <a:lnTo>
                    <a:pt x="7907020" y="479044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8220" y="1767839"/>
              <a:ext cx="7432294" cy="243865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6283" y="6376949"/>
              <a:ext cx="137452" cy="35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2217" y="6268796"/>
              <a:ext cx="137452" cy="11168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88152" y="6025451"/>
              <a:ext cx="137452" cy="13745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84085" y="5777598"/>
              <a:ext cx="137452" cy="13745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80019" y="5511711"/>
              <a:ext cx="137452" cy="13745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75954" y="5083644"/>
              <a:ext cx="137452" cy="13745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041400" y="1811019"/>
              <a:ext cx="7294880" cy="2301240"/>
            </a:xfrm>
            <a:custGeom>
              <a:avLst/>
              <a:gdLst/>
              <a:ahLst/>
              <a:cxnLst/>
              <a:rect l="l" t="t" r="r" b="b"/>
              <a:pathLst>
                <a:path w="7294880" h="2301240">
                  <a:moveTo>
                    <a:pt x="0" y="2301240"/>
                  </a:moveTo>
                  <a:lnTo>
                    <a:pt x="51013" y="2297707"/>
                  </a:lnTo>
                  <a:lnTo>
                    <a:pt x="102028" y="2294619"/>
                  </a:lnTo>
                  <a:lnTo>
                    <a:pt x="153044" y="2291809"/>
                  </a:lnTo>
                  <a:lnTo>
                    <a:pt x="204060" y="2289109"/>
                  </a:lnTo>
                  <a:lnTo>
                    <a:pt x="255074" y="2286354"/>
                  </a:lnTo>
                  <a:lnTo>
                    <a:pt x="306086" y="2283377"/>
                  </a:lnTo>
                  <a:lnTo>
                    <a:pt x="357096" y="2280012"/>
                  </a:lnTo>
                  <a:lnTo>
                    <a:pt x="408101" y="2276091"/>
                  </a:lnTo>
                  <a:lnTo>
                    <a:pt x="459102" y="2271448"/>
                  </a:lnTo>
                  <a:lnTo>
                    <a:pt x="510097" y="2265916"/>
                  </a:lnTo>
                  <a:lnTo>
                    <a:pt x="561086" y="2259329"/>
                  </a:lnTo>
                  <a:lnTo>
                    <a:pt x="612105" y="2251376"/>
                  </a:lnTo>
                  <a:lnTo>
                    <a:pt x="663124" y="2242047"/>
                  </a:lnTo>
                  <a:lnTo>
                    <a:pt x="714144" y="2231627"/>
                  </a:lnTo>
                  <a:lnTo>
                    <a:pt x="765163" y="2220404"/>
                  </a:lnTo>
                  <a:lnTo>
                    <a:pt x="816182" y="2208663"/>
                  </a:lnTo>
                  <a:lnTo>
                    <a:pt x="867202" y="2196690"/>
                  </a:lnTo>
                  <a:lnTo>
                    <a:pt x="918221" y="2184773"/>
                  </a:lnTo>
                  <a:lnTo>
                    <a:pt x="969240" y="2173197"/>
                  </a:lnTo>
                  <a:lnTo>
                    <a:pt x="1020260" y="2162248"/>
                  </a:lnTo>
                  <a:lnTo>
                    <a:pt x="1071279" y="2152213"/>
                  </a:lnTo>
                  <a:lnTo>
                    <a:pt x="1122299" y="2143379"/>
                  </a:lnTo>
                  <a:lnTo>
                    <a:pt x="1173318" y="2135969"/>
                  </a:lnTo>
                  <a:lnTo>
                    <a:pt x="1224336" y="2129760"/>
                  </a:lnTo>
                  <a:lnTo>
                    <a:pt x="1275354" y="2124466"/>
                  </a:lnTo>
                  <a:lnTo>
                    <a:pt x="1326370" y="2119801"/>
                  </a:lnTo>
                  <a:lnTo>
                    <a:pt x="1377383" y="2115480"/>
                  </a:lnTo>
                  <a:lnTo>
                    <a:pt x="1428394" y="2111216"/>
                  </a:lnTo>
                  <a:lnTo>
                    <a:pt x="1479401" y="2106725"/>
                  </a:lnTo>
                  <a:lnTo>
                    <a:pt x="1530405" y="2101720"/>
                  </a:lnTo>
                  <a:lnTo>
                    <a:pt x="1581403" y="2095916"/>
                  </a:lnTo>
                  <a:lnTo>
                    <a:pt x="1632397" y="2089027"/>
                  </a:lnTo>
                  <a:lnTo>
                    <a:pt x="1683385" y="2080767"/>
                  </a:lnTo>
                  <a:lnTo>
                    <a:pt x="1734404" y="2071162"/>
                  </a:lnTo>
                  <a:lnTo>
                    <a:pt x="1785423" y="2060529"/>
                  </a:lnTo>
                  <a:lnTo>
                    <a:pt x="1836443" y="2049028"/>
                  </a:lnTo>
                  <a:lnTo>
                    <a:pt x="1887462" y="2036815"/>
                  </a:lnTo>
                  <a:lnTo>
                    <a:pt x="1938481" y="2024048"/>
                  </a:lnTo>
                  <a:lnTo>
                    <a:pt x="1989501" y="2010884"/>
                  </a:lnTo>
                  <a:lnTo>
                    <a:pt x="2040520" y="1997481"/>
                  </a:lnTo>
                  <a:lnTo>
                    <a:pt x="2091539" y="1983996"/>
                  </a:lnTo>
                  <a:lnTo>
                    <a:pt x="2142559" y="1970586"/>
                  </a:lnTo>
                  <a:lnTo>
                    <a:pt x="2193578" y="1957410"/>
                  </a:lnTo>
                  <a:lnTo>
                    <a:pt x="2244598" y="1944623"/>
                  </a:lnTo>
                  <a:lnTo>
                    <a:pt x="2295614" y="1932064"/>
                  </a:lnTo>
                  <a:lnTo>
                    <a:pt x="2346625" y="1919519"/>
                  </a:lnTo>
                  <a:lnTo>
                    <a:pt x="2397632" y="1906974"/>
                  </a:lnTo>
                  <a:lnTo>
                    <a:pt x="2448637" y="1894412"/>
                  </a:lnTo>
                  <a:lnTo>
                    <a:pt x="2499639" y="1881818"/>
                  </a:lnTo>
                  <a:lnTo>
                    <a:pt x="2550642" y="1869175"/>
                  </a:lnTo>
                  <a:lnTo>
                    <a:pt x="2601644" y="1856468"/>
                  </a:lnTo>
                  <a:lnTo>
                    <a:pt x="2652649" y="1843679"/>
                  </a:lnTo>
                  <a:lnTo>
                    <a:pt x="2703656" y="1830794"/>
                  </a:lnTo>
                  <a:lnTo>
                    <a:pt x="2754667" y="1817796"/>
                  </a:lnTo>
                  <a:lnTo>
                    <a:pt x="2805684" y="1804669"/>
                  </a:lnTo>
                  <a:lnTo>
                    <a:pt x="2856703" y="1791695"/>
                  </a:lnTo>
                  <a:lnTo>
                    <a:pt x="2907722" y="1779115"/>
                  </a:lnTo>
                  <a:lnTo>
                    <a:pt x="2958742" y="1766751"/>
                  </a:lnTo>
                  <a:lnTo>
                    <a:pt x="3009761" y="1754424"/>
                  </a:lnTo>
                  <a:lnTo>
                    <a:pt x="3060780" y="1741956"/>
                  </a:lnTo>
                  <a:lnTo>
                    <a:pt x="3111800" y="1729168"/>
                  </a:lnTo>
                  <a:lnTo>
                    <a:pt x="3162819" y="1715881"/>
                  </a:lnTo>
                  <a:lnTo>
                    <a:pt x="3213838" y="1701917"/>
                  </a:lnTo>
                  <a:lnTo>
                    <a:pt x="3264858" y="1687097"/>
                  </a:lnTo>
                  <a:lnTo>
                    <a:pt x="3315877" y="1671242"/>
                  </a:lnTo>
                  <a:lnTo>
                    <a:pt x="3366897" y="1654175"/>
                  </a:lnTo>
                  <a:lnTo>
                    <a:pt x="3413662" y="1637041"/>
                  </a:lnTo>
                  <a:lnTo>
                    <a:pt x="3460423" y="1618412"/>
                  </a:lnTo>
                  <a:lnTo>
                    <a:pt x="3507180" y="1598578"/>
                  </a:lnTo>
                  <a:lnTo>
                    <a:pt x="3553935" y="1577833"/>
                  </a:lnTo>
                  <a:lnTo>
                    <a:pt x="3600687" y="1556469"/>
                  </a:lnTo>
                  <a:lnTo>
                    <a:pt x="3647440" y="1534779"/>
                  </a:lnTo>
                  <a:lnTo>
                    <a:pt x="3694192" y="1513053"/>
                  </a:lnTo>
                  <a:lnTo>
                    <a:pt x="3740944" y="1491586"/>
                  </a:lnTo>
                  <a:lnTo>
                    <a:pt x="3787699" y="1470669"/>
                  </a:lnTo>
                  <a:lnTo>
                    <a:pt x="3834456" y="1450595"/>
                  </a:lnTo>
                  <a:lnTo>
                    <a:pt x="3881217" y="1431656"/>
                  </a:lnTo>
                  <a:lnTo>
                    <a:pt x="3927983" y="1414144"/>
                  </a:lnTo>
                  <a:lnTo>
                    <a:pt x="3974750" y="1398178"/>
                  </a:lnTo>
                  <a:lnTo>
                    <a:pt x="4021518" y="1383460"/>
                  </a:lnTo>
                  <a:lnTo>
                    <a:pt x="4068286" y="1369760"/>
                  </a:lnTo>
                  <a:lnTo>
                    <a:pt x="4115054" y="1356844"/>
                  </a:lnTo>
                  <a:lnTo>
                    <a:pt x="4161821" y="1344480"/>
                  </a:lnTo>
                  <a:lnTo>
                    <a:pt x="4208589" y="1332436"/>
                  </a:lnTo>
                  <a:lnTo>
                    <a:pt x="4255357" y="1320479"/>
                  </a:lnTo>
                  <a:lnTo>
                    <a:pt x="4302125" y="1308377"/>
                  </a:lnTo>
                  <a:lnTo>
                    <a:pt x="4348892" y="1295898"/>
                  </a:lnTo>
                  <a:lnTo>
                    <a:pt x="4395660" y="1282808"/>
                  </a:lnTo>
                  <a:lnTo>
                    <a:pt x="4442428" y="1268877"/>
                  </a:lnTo>
                  <a:lnTo>
                    <a:pt x="4489196" y="1253870"/>
                  </a:lnTo>
                  <a:lnTo>
                    <a:pt x="4535961" y="1237923"/>
                  </a:lnTo>
                  <a:lnTo>
                    <a:pt x="4582722" y="1221426"/>
                  </a:lnTo>
                  <a:lnTo>
                    <a:pt x="4629479" y="1204436"/>
                  </a:lnTo>
                  <a:lnTo>
                    <a:pt x="4676234" y="1187012"/>
                  </a:lnTo>
                  <a:lnTo>
                    <a:pt x="4722986" y="1169213"/>
                  </a:lnTo>
                  <a:lnTo>
                    <a:pt x="4769739" y="1151096"/>
                  </a:lnTo>
                  <a:lnTo>
                    <a:pt x="4816491" y="1132720"/>
                  </a:lnTo>
                  <a:lnTo>
                    <a:pt x="4863243" y="1114142"/>
                  </a:lnTo>
                  <a:lnTo>
                    <a:pt x="4909998" y="1095422"/>
                  </a:lnTo>
                  <a:lnTo>
                    <a:pt x="4956755" y="1076617"/>
                  </a:lnTo>
                  <a:lnTo>
                    <a:pt x="5003516" y="1057786"/>
                  </a:lnTo>
                  <a:lnTo>
                    <a:pt x="5050282" y="1038987"/>
                  </a:lnTo>
                  <a:lnTo>
                    <a:pt x="5097049" y="1020144"/>
                  </a:lnTo>
                  <a:lnTo>
                    <a:pt x="5143817" y="1001146"/>
                  </a:lnTo>
                  <a:lnTo>
                    <a:pt x="5190585" y="981997"/>
                  </a:lnTo>
                  <a:lnTo>
                    <a:pt x="5237353" y="962702"/>
                  </a:lnTo>
                  <a:lnTo>
                    <a:pt x="5284120" y="943264"/>
                  </a:lnTo>
                  <a:lnTo>
                    <a:pt x="5330888" y="923686"/>
                  </a:lnTo>
                  <a:lnTo>
                    <a:pt x="5377656" y="903974"/>
                  </a:lnTo>
                  <a:lnTo>
                    <a:pt x="5424424" y="884131"/>
                  </a:lnTo>
                  <a:lnTo>
                    <a:pt x="5471191" y="864161"/>
                  </a:lnTo>
                  <a:lnTo>
                    <a:pt x="5517959" y="844068"/>
                  </a:lnTo>
                  <a:lnTo>
                    <a:pt x="5564727" y="823856"/>
                  </a:lnTo>
                  <a:lnTo>
                    <a:pt x="5611495" y="803528"/>
                  </a:lnTo>
                  <a:lnTo>
                    <a:pt x="5658233" y="782890"/>
                  </a:lnTo>
                  <a:lnTo>
                    <a:pt x="5704976" y="761863"/>
                  </a:lnTo>
                  <a:lnTo>
                    <a:pt x="5751724" y="740535"/>
                  </a:lnTo>
                  <a:lnTo>
                    <a:pt x="5798476" y="718994"/>
                  </a:lnTo>
                  <a:lnTo>
                    <a:pt x="5845231" y="697327"/>
                  </a:lnTo>
                  <a:lnTo>
                    <a:pt x="5891990" y="675624"/>
                  </a:lnTo>
                  <a:lnTo>
                    <a:pt x="5938751" y="653970"/>
                  </a:lnTo>
                  <a:lnTo>
                    <a:pt x="5985514" y="632455"/>
                  </a:lnTo>
                  <a:lnTo>
                    <a:pt x="6032279" y="611165"/>
                  </a:lnTo>
                  <a:lnTo>
                    <a:pt x="6079046" y="590189"/>
                  </a:lnTo>
                  <a:lnTo>
                    <a:pt x="6125813" y="569614"/>
                  </a:lnTo>
                  <a:lnTo>
                    <a:pt x="6172581" y="549528"/>
                  </a:lnTo>
                  <a:lnTo>
                    <a:pt x="6219348" y="530272"/>
                  </a:lnTo>
                  <a:lnTo>
                    <a:pt x="6266116" y="511964"/>
                  </a:lnTo>
                  <a:lnTo>
                    <a:pt x="6312884" y="494365"/>
                  </a:lnTo>
                  <a:lnTo>
                    <a:pt x="6359652" y="477233"/>
                  </a:lnTo>
                  <a:lnTo>
                    <a:pt x="6406419" y="460326"/>
                  </a:lnTo>
                  <a:lnTo>
                    <a:pt x="6453187" y="443404"/>
                  </a:lnTo>
                  <a:lnTo>
                    <a:pt x="6499955" y="426226"/>
                  </a:lnTo>
                  <a:lnTo>
                    <a:pt x="6546723" y="408549"/>
                  </a:lnTo>
                  <a:lnTo>
                    <a:pt x="6593490" y="390134"/>
                  </a:lnTo>
                  <a:lnTo>
                    <a:pt x="6640258" y="370738"/>
                  </a:lnTo>
                  <a:lnTo>
                    <a:pt x="6687026" y="350120"/>
                  </a:lnTo>
                  <a:lnTo>
                    <a:pt x="6733794" y="328040"/>
                  </a:lnTo>
                  <a:lnTo>
                    <a:pt x="6776937" y="306278"/>
                  </a:lnTo>
                  <a:lnTo>
                    <a:pt x="6820084" y="283406"/>
                  </a:lnTo>
                  <a:lnTo>
                    <a:pt x="6863235" y="259570"/>
                  </a:lnTo>
                  <a:lnTo>
                    <a:pt x="6906390" y="234915"/>
                  </a:lnTo>
                  <a:lnTo>
                    <a:pt x="6949547" y="209585"/>
                  </a:lnTo>
                  <a:lnTo>
                    <a:pt x="6992708" y="183724"/>
                  </a:lnTo>
                  <a:lnTo>
                    <a:pt x="7035871" y="157478"/>
                  </a:lnTo>
                  <a:lnTo>
                    <a:pt x="7079036" y="130990"/>
                  </a:lnTo>
                  <a:lnTo>
                    <a:pt x="7122202" y="104406"/>
                  </a:lnTo>
                  <a:lnTo>
                    <a:pt x="7165370" y="77871"/>
                  </a:lnTo>
                  <a:lnTo>
                    <a:pt x="7208540" y="51528"/>
                  </a:lnTo>
                  <a:lnTo>
                    <a:pt x="7251709" y="25523"/>
                  </a:lnTo>
                  <a:lnTo>
                    <a:pt x="7294880" y="0"/>
                  </a:lnTo>
                </a:path>
              </a:pathLst>
            </a:custGeom>
            <a:ln w="3492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88364" y="5442584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26,540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9705" y="5394642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29,342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11426" y="5324475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33,518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2766" y="5242178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38,382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33979" y="5154041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43,606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5700" y="4845684"/>
            <a:ext cx="1428750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5380">
              <a:lnSpc>
                <a:spcPts val="955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61,831</a:t>
            </a:r>
            <a:endParaRPr sz="800" b="1">
              <a:latin typeface="Calibri"/>
              <a:cs typeface="Calibri"/>
            </a:endParaRPr>
          </a:p>
          <a:p>
            <a:pPr marL="573405">
              <a:lnSpc>
                <a:spcPts val="850"/>
              </a:lnSpc>
            </a:pPr>
            <a:r>
              <a:rPr sz="800" b="1" spc="-10" dirty="0">
                <a:latin typeface="Calibri"/>
                <a:cs typeface="Calibri"/>
              </a:rPr>
              <a:t>54,713</a:t>
            </a:r>
            <a:endParaRPr sz="800" b="1">
              <a:latin typeface="Calibri"/>
              <a:cs typeface="Calibri"/>
            </a:endParaRPr>
          </a:p>
          <a:p>
            <a:pPr marL="12700">
              <a:lnSpc>
                <a:spcPts val="855"/>
              </a:lnSpc>
            </a:pPr>
            <a:r>
              <a:rPr sz="800" b="1" spc="-10" dirty="0">
                <a:latin typeface="Calibri"/>
                <a:cs typeface="Calibri"/>
              </a:rPr>
              <a:t>49,075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80101" y="4731004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68,599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41695" y="4580254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77,526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3034" y="4416425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87,199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64375" y="4237735"/>
            <a:ext cx="3060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97,781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00568" y="4073207"/>
            <a:ext cx="3568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107,470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62035" y="3890645"/>
            <a:ext cx="35687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118,284</a:t>
            </a:r>
            <a:endParaRPr sz="800" b="1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5825" y="3885565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14%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47164" y="3843654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21%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08885" y="3727704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41%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70226" y="3664839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51%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31820" y="3528695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74%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93159" y="3388740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3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98%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54500" y="3238246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4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23%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16221" y="2998215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4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64%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77434" y="2837815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4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91%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39154" y="2622803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5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27%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00495" y="2387346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5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67%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61834" y="2133219"/>
            <a:ext cx="3111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latin typeface="Calibri"/>
                <a:cs typeface="Calibri"/>
              </a:rPr>
              <a:t>6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spc="5" dirty="0">
                <a:latin typeface="Calibri"/>
                <a:cs typeface="Calibri"/>
              </a:rPr>
              <a:t>10</a:t>
            </a:r>
            <a:r>
              <a:rPr sz="900" b="1" dirty="0">
                <a:latin typeface="Calibri"/>
                <a:cs typeface="Calibri"/>
              </a:rPr>
              <a:t>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23556" y="1911603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6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47%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84768" y="1583309"/>
            <a:ext cx="3098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7</a:t>
            </a:r>
            <a:r>
              <a:rPr sz="900" b="1" spc="-10" dirty="0">
                <a:latin typeface="Calibri"/>
                <a:cs typeface="Calibri"/>
              </a:rPr>
              <a:t>.</a:t>
            </a:r>
            <a:r>
              <a:rPr sz="900" b="1" dirty="0">
                <a:latin typeface="Calibri"/>
                <a:cs typeface="Calibri"/>
              </a:rPr>
              <a:t>03%</a:t>
            </a:r>
            <a:endParaRPr sz="900" b="1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749283" y="5848984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49283" y="5257419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49283" y="4665027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2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749283" y="4073525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3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749283" y="3481006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4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49283" y="2889630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5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749283" y="2297429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6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749283" y="1705609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7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749283" y="1113409"/>
            <a:ext cx="327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8</a:t>
            </a:r>
            <a:r>
              <a:rPr sz="1200" b="1" spc="15" dirty="0">
                <a:latin typeface="Calibri"/>
                <a:cs typeface="Calibri"/>
              </a:rPr>
              <a:t>.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%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4030" y="5848984"/>
            <a:ext cx="102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7002" y="5172392"/>
            <a:ext cx="4508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20,000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7002" y="4496434"/>
            <a:ext cx="4508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4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7002" y="3819779"/>
            <a:ext cx="4508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6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7002" y="3143250"/>
            <a:ext cx="4508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8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850" y="2466594"/>
            <a:ext cx="5270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9850" y="1790065"/>
            <a:ext cx="5270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0" dirty="0">
                <a:latin typeface="Calibri"/>
                <a:cs typeface="Calibri"/>
              </a:rPr>
              <a:t>2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495300" y="909319"/>
            <a:ext cx="1856739" cy="90170"/>
            <a:chOff x="495300" y="909319"/>
            <a:chExt cx="1856739" cy="90170"/>
          </a:xfrm>
        </p:grpSpPr>
        <p:pic>
          <p:nvPicPr>
            <p:cNvPr id="60" name="object 6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5300" y="909319"/>
              <a:ext cx="257809" cy="9017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090419" y="95503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349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62" name="object 62"/>
            <p:cNvSpPr/>
            <p:nvPr/>
          </p:nvSpPr>
          <p:spPr>
            <a:xfrm>
              <a:off x="2199639" y="94233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685" y="0"/>
                  </a:moveTo>
                  <a:lnTo>
                    <a:pt x="5715" y="0"/>
                  </a:lnTo>
                  <a:lnTo>
                    <a:pt x="0" y="5714"/>
                  </a:lnTo>
                  <a:lnTo>
                    <a:pt x="0" y="19685"/>
                  </a:lnTo>
                  <a:lnTo>
                    <a:pt x="5715" y="25400"/>
                  </a:lnTo>
                  <a:lnTo>
                    <a:pt x="19685" y="25400"/>
                  </a:lnTo>
                  <a:lnTo>
                    <a:pt x="25400" y="19685"/>
                  </a:lnTo>
                  <a:lnTo>
                    <a:pt x="25400" y="12700"/>
                  </a:lnTo>
                  <a:lnTo>
                    <a:pt x="25400" y="5714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63" name="object 63"/>
            <p:cNvSpPr/>
            <p:nvPr/>
          </p:nvSpPr>
          <p:spPr>
            <a:xfrm>
              <a:off x="2199639" y="94233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5400" y="12700"/>
                  </a:moveTo>
                  <a:lnTo>
                    <a:pt x="25400" y="19685"/>
                  </a:lnTo>
                  <a:lnTo>
                    <a:pt x="19685" y="25400"/>
                  </a:lnTo>
                  <a:lnTo>
                    <a:pt x="12700" y="25400"/>
                  </a:lnTo>
                  <a:lnTo>
                    <a:pt x="5715" y="25400"/>
                  </a:lnTo>
                  <a:lnTo>
                    <a:pt x="0" y="19685"/>
                  </a:lnTo>
                  <a:lnTo>
                    <a:pt x="0" y="12700"/>
                  </a:lnTo>
                  <a:lnTo>
                    <a:pt x="0" y="5714"/>
                  </a:lnTo>
                  <a:lnTo>
                    <a:pt x="5715" y="0"/>
                  </a:lnTo>
                  <a:lnTo>
                    <a:pt x="12700" y="0"/>
                  </a:lnTo>
                  <a:lnTo>
                    <a:pt x="19685" y="0"/>
                  </a:lnTo>
                  <a:lnTo>
                    <a:pt x="25400" y="5714"/>
                  </a:lnTo>
                  <a:lnTo>
                    <a:pt x="25400" y="12700"/>
                  </a:lnTo>
                  <a:close/>
                </a:path>
              </a:pathLst>
            </a:custGeom>
            <a:ln w="9525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759777" y="848614"/>
            <a:ext cx="3192145" cy="1756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602105" algn="l"/>
              </a:tabLst>
            </a:pPr>
            <a:r>
              <a:rPr sz="1575" b="1" spc="15" baseline="2645" dirty="0">
                <a:latin typeface="SimSun"/>
                <a:cs typeface="SimSun"/>
              </a:rPr>
              <a:t>男性看護職員数	</a:t>
            </a:r>
            <a:r>
              <a:rPr sz="1050" b="1" spc="10" dirty="0">
                <a:latin typeface="MS PGothic"/>
                <a:cs typeface="MS PGothic"/>
              </a:rPr>
              <a:t>看護職員全体</a:t>
            </a:r>
            <a:r>
              <a:rPr sz="1050" b="1" spc="-15" dirty="0">
                <a:latin typeface="MS PGothic"/>
                <a:cs typeface="MS PGothic"/>
              </a:rPr>
              <a:t>に</a:t>
            </a:r>
            <a:r>
              <a:rPr sz="1050" b="1" spc="10" dirty="0">
                <a:latin typeface="MS PGothic"/>
                <a:cs typeface="MS PGothic"/>
              </a:rPr>
              <a:t>対</a:t>
            </a:r>
            <a:r>
              <a:rPr sz="1050" b="1" spc="-15" dirty="0">
                <a:latin typeface="MS PGothic"/>
                <a:cs typeface="MS PGothic"/>
              </a:rPr>
              <a:t>す</a:t>
            </a:r>
            <a:r>
              <a:rPr sz="1050" b="1" spc="5" dirty="0">
                <a:latin typeface="MS PGothic"/>
                <a:cs typeface="MS PGothic"/>
              </a:rPr>
              <a:t>る</a:t>
            </a:r>
            <a:r>
              <a:rPr sz="1050" b="1" spc="-15" dirty="0">
                <a:latin typeface="MS PGothic"/>
                <a:cs typeface="MS PGothic"/>
              </a:rPr>
              <a:t>割</a:t>
            </a:r>
            <a:r>
              <a:rPr sz="1050" b="1" spc="10" dirty="0">
                <a:latin typeface="MS PGothic"/>
                <a:cs typeface="MS PGothic"/>
              </a:rPr>
              <a:t>合</a:t>
            </a:r>
            <a:endParaRPr sz="1050" b="1">
              <a:latin typeface="MS PGothic"/>
              <a:cs typeface="MS PGothic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30919" y="6380479"/>
            <a:ext cx="513079" cy="477519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7846694" y="144780"/>
            <a:ext cx="838200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1430"/>
              </a:lnSpc>
              <a:spcBef>
                <a:spcPts val="100"/>
              </a:spcBef>
            </a:pPr>
            <a:r>
              <a:rPr sz="1200" b="1" i="1" spc="-10" dirty="0">
                <a:latin typeface="Times New Roman"/>
                <a:cs typeface="Times New Roman"/>
              </a:rPr>
              <a:t>Last</a:t>
            </a:r>
            <a:r>
              <a:rPr sz="1200" b="1" i="1" spc="-6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Update</a:t>
            </a:r>
            <a:endParaRPr sz="1200" b="1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sz="1600" b="1" dirty="0">
                <a:latin typeface="Times New Roman"/>
                <a:cs typeface="Times New Roman"/>
              </a:rPr>
              <a:t>2021.5.26</a:t>
            </a: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850" y="1009015"/>
            <a:ext cx="527050" cy="313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>
              <a:lnSpc>
                <a:spcPts val="890"/>
              </a:lnSpc>
              <a:spcBef>
                <a:spcPts val="100"/>
              </a:spcBef>
            </a:pPr>
            <a:r>
              <a:rPr sz="800" b="1" dirty="0">
                <a:latin typeface="MS PGothic"/>
                <a:cs typeface="MS PGothic"/>
              </a:rPr>
              <a:t>（人）</a:t>
            </a:r>
            <a:endParaRPr sz="800" b="1">
              <a:latin typeface="MS PGothic"/>
              <a:cs typeface="MS PGothic"/>
            </a:endParaRPr>
          </a:p>
          <a:p>
            <a:pPr marL="12700">
              <a:lnSpc>
                <a:spcPts val="1370"/>
              </a:lnSpc>
            </a:pPr>
            <a:r>
              <a:rPr sz="1200" b="1" spc="-10" dirty="0">
                <a:latin typeface="Calibri"/>
                <a:cs typeface="Calibri"/>
              </a:rPr>
              <a:t>1</a:t>
            </a:r>
            <a:r>
              <a:rPr sz="1200" b="1" spc="10" dirty="0">
                <a:latin typeface="Calibri"/>
                <a:cs typeface="Calibri"/>
              </a:rPr>
              <a:t>4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,</a:t>
            </a:r>
            <a:r>
              <a:rPr sz="1200" b="1" spc="10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339" y="6063932"/>
            <a:ext cx="850392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7085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1929764" algn="l"/>
                <a:tab pos="2491105" algn="l"/>
                <a:tab pos="3052445" algn="l"/>
                <a:tab pos="3613785" algn="l"/>
                <a:tab pos="4175760" algn="l"/>
                <a:tab pos="4737100" algn="l"/>
                <a:tab pos="5298440" algn="l"/>
                <a:tab pos="5859780" algn="l"/>
                <a:tab pos="6421120" algn="l"/>
                <a:tab pos="6983095" algn="l"/>
                <a:tab pos="7544434" algn="l"/>
                <a:tab pos="8105775" algn="l"/>
              </a:tabLst>
            </a:pPr>
            <a:r>
              <a:rPr sz="1400" b="1" spc="-5" dirty="0">
                <a:latin typeface="Calibri"/>
                <a:cs typeface="Calibri"/>
              </a:rPr>
              <a:t>1992	1994	1996	1998	2000	2002	2004	2006	2008	2010	2012	2014	2016	2018</a:t>
            </a:r>
            <a:endParaRPr sz="1400" b="1">
              <a:latin typeface="Calibri"/>
              <a:cs typeface="Calibri"/>
            </a:endParaRPr>
          </a:p>
          <a:p>
            <a:pPr marR="107314" algn="r">
              <a:lnSpc>
                <a:spcPts val="1495"/>
              </a:lnSpc>
              <a:spcBef>
                <a:spcPts val="980"/>
              </a:spcBef>
            </a:pPr>
            <a:r>
              <a:rPr sz="1300" b="1" dirty="0">
                <a:latin typeface="MS PGothic"/>
                <a:cs typeface="MS PGothic"/>
              </a:rPr>
              <a:t>石</a:t>
            </a:r>
            <a:r>
              <a:rPr sz="1300" b="1" spc="-10" dirty="0">
                <a:latin typeface="MS PGothic"/>
                <a:cs typeface="MS PGothic"/>
              </a:rPr>
              <a:t>田</a:t>
            </a:r>
            <a:r>
              <a:rPr sz="1300" b="1" dirty="0">
                <a:latin typeface="MS PGothic"/>
                <a:cs typeface="MS PGothic"/>
              </a:rPr>
              <a:t>まさ</a:t>
            </a:r>
            <a:r>
              <a:rPr sz="1300" b="1" spc="-10" dirty="0">
                <a:latin typeface="MS PGothic"/>
                <a:cs typeface="MS PGothic"/>
              </a:rPr>
              <a:t>ひ</a:t>
            </a:r>
            <a:r>
              <a:rPr sz="1300" b="1" dirty="0">
                <a:latin typeface="MS PGothic"/>
                <a:cs typeface="MS PGothic"/>
              </a:rPr>
              <a:t>ろ政</a:t>
            </a:r>
            <a:r>
              <a:rPr sz="1300" b="1" spc="-5" dirty="0">
                <a:latin typeface="MS PGothic"/>
                <a:cs typeface="MS PGothic"/>
              </a:rPr>
              <a:t>策</a:t>
            </a:r>
            <a:r>
              <a:rPr sz="1300" b="1" dirty="0">
                <a:latin typeface="MS PGothic"/>
                <a:cs typeface="MS PGothic"/>
              </a:rPr>
              <a:t>研</a:t>
            </a:r>
            <a:r>
              <a:rPr sz="1300" b="1" spc="-10" dirty="0">
                <a:latin typeface="MS PGothic"/>
                <a:cs typeface="MS PGothic"/>
              </a:rPr>
              <a:t>究</a:t>
            </a:r>
            <a:r>
              <a:rPr sz="1300" b="1" dirty="0">
                <a:latin typeface="MS PGothic"/>
                <a:cs typeface="MS PGothic"/>
              </a:rPr>
              <a:t>会</a:t>
            </a:r>
            <a:endParaRPr sz="1300" b="1">
              <a:latin typeface="MS PGothic"/>
              <a:cs typeface="MS PGothic"/>
            </a:endParaRPr>
          </a:p>
          <a:p>
            <a:pPr marL="38100">
              <a:lnSpc>
                <a:spcPts val="1614"/>
              </a:lnSpc>
              <a:tabLst>
                <a:tab pos="6617334" algn="l"/>
              </a:tabLst>
            </a:pPr>
            <a:r>
              <a:rPr sz="1200" b="1" spc="-45" dirty="0">
                <a:latin typeface="Calibri"/>
                <a:cs typeface="Calibri"/>
              </a:rPr>
              <a:t>DATA</a:t>
            </a:r>
            <a:r>
              <a:rPr sz="1200" b="1" spc="-45" dirty="0">
                <a:latin typeface="MS PGothic"/>
                <a:cs typeface="MS PGothic"/>
              </a:rPr>
              <a:t>：</a:t>
            </a:r>
            <a:r>
              <a:rPr sz="1200" b="1" dirty="0">
                <a:latin typeface="MS PGothic"/>
                <a:cs typeface="MS PGothic"/>
              </a:rPr>
              <a:t>保健・衛生行政業務報告（衛生行政報告例）</a:t>
            </a:r>
            <a:r>
              <a:rPr sz="1200" b="1" spc="5" dirty="0">
                <a:latin typeface="MS PGothic"/>
                <a:cs typeface="MS PGothic"/>
              </a:rPr>
              <a:t>よ</a:t>
            </a:r>
            <a:r>
              <a:rPr sz="1200" b="1" dirty="0">
                <a:latin typeface="MS PGothic"/>
                <a:cs typeface="MS PGothic"/>
              </a:rPr>
              <a:t>り	</a:t>
            </a:r>
            <a:r>
              <a:rPr sz="2100" b="1" spc="-7" baseline="-5952" dirty="0">
                <a:latin typeface="Calibri"/>
                <a:cs typeface="Calibri"/>
                <a:hlinkClick r:id="rId11"/>
              </a:rPr>
              <a:t>info@masahiro-ishida.jp</a:t>
            </a:r>
            <a:endParaRPr sz="2100" b="1" baseline="-595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SimSun</vt:lpstr>
      <vt:lpstr>Calibri</vt:lpstr>
      <vt:lpstr>Times New Roman</vt:lpstr>
      <vt:lpstr>Office Theme</vt:lpstr>
      <vt:lpstr>男性看護職員数とその割合 Number of male nurses and the ratio in Japan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1</cp:revision>
  <dcterms:created xsi:type="dcterms:W3CDTF">2023-12-19T01:59:23Z</dcterms:created>
  <dcterms:modified xsi:type="dcterms:W3CDTF">2023-12-19T05:27:45Z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2023-12-19T00:00:00Z</vt:filetime>
  </property>
</Properties>
</file>