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BFFAB9-2079-458D-8673-723B5068E3C1}" v="32" dt="2025-03-27T13:11:58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75" autoAdjust="0"/>
  </p:normalViewPr>
  <p:slideViewPr>
    <p:cSldViewPr>
      <p:cViewPr varScale="1">
        <p:scale>
          <a:sx n="119" d="100"/>
          <a:sy n="119" d="100"/>
        </p:scale>
        <p:origin x="8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9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昌宏 石田" userId="602422b3422aac6e" providerId="LiveId" clId="{5FBFFAB9-2079-458D-8673-723B5068E3C1}"/>
    <pc:docChg chg="modSld">
      <pc:chgData name="昌宏 石田" userId="602422b3422aac6e" providerId="LiveId" clId="{5FBFFAB9-2079-458D-8673-723B5068E3C1}" dt="2025-03-27T13:12:54.279" v="363" actId="1038"/>
      <pc:docMkLst>
        <pc:docMk/>
      </pc:docMkLst>
      <pc:sldChg chg="addSp modSp mod modNotesTx">
        <pc:chgData name="昌宏 石田" userId="602422b3422aac6e" providerId="LiveId" clId="{5FBFFAB9-2079-458D-8673-723B5068E3C1}" dt="2025-03-27T13:12:54.279" v="363" actId="1038"/>
        <pc:sldMkLst>
          <pc:docMk/>
          <pc:sldMk cId="3872749035" sldId="258"/>
        </pc:sldMkLst>
        <pc:spChg chg="mod">
          <ac:chgData name="昌宏 石田" userId="602422b3422aac6e" providerId="LiveId" clId="{5FBFFAB9-2079-458D-8673-723B5068E3C1}" dt="2025-03-27T13:11:36.714" v="350" actId="1036"/>
          <ac:spMkLst>
            <pc:docMk/>
            <pc:sldMk cId="3872749035" sldId="258"/>
            <ac:spMk id="2" creationId="{AD06E5CB-2DEC-41FF-8737-23DFF1159DCA}"/>
          </ac:spMkLst>
        </pc:spChg>
        <pc:spChg chg="mod">
          <ac:chgData name="昌宏 石田" userId="602422b3422aac6e" providerId="LiveId" clId="{5FBFFAB9-2079-458D-8673-723B5068E3C1}" dt="2025-03-27T13:10:16.453" v="218" actId="6549"/>
          <ac:spMkLst>
            <pc:docMk/>
            <pc:sldMk cId="3872749035" sldId="258"/>
            <ac:spMk id="7" creationId="{00000000-0000-0000-0000-000000000000}"/>
          </ac:spMkLst>
        </pc:spChg>
        <pc:spChg chg="mod">
          <ac:chgData name="昌宏 石田" userId="602422b3422aac6e" providerId="LiveId" clId="{5FBFFAB9-2079-458D-8673-723B5068E3C1}" dt="2025-03-27T13:09:53.254" v="205" actId="14100"/>
          <ac:spMkLst>
            <pc:docMk/>
            <pc:sldMk cId="3872749035" sldId="258"/>
            <ac:spMk id="14" creationId="{0967F4DE-F13A-4F1A-9E0C-2278E8F55B07}"/>
          </ac:spMkLst>
        </pc:spChg>
        <pc:spChg chg="mod">
          <ac:chgData name="昌宏 石田" userId="602422b3422aac6e" providerId="LiveId" clId="{5FBFFAB9-2079-458D-8673-723B5068E3C1}" dt="2025-03-27T13:12:54.279" v="363" actId="1038"/>
          <ac:spMkLst>
            <pc:docMk/>
            <pc:sldMk cId="3872749035" sldId="258"/>
            <ac:spMk id="15" creationId="{CB533312-D9A2-47F2-9388-F2363F50EB97}"/>
          </ac:spMkLst>
        </pc:spChg>
        <pc:spChg chg="mod">
          <ac:chgData name="昌宏 石田" userId="602422b3422aac6e" providerId="LiveId" clId="{5FBFFAB9-2079-458D-8673-723B5068E3C1}" dt="2025-03-27T13:12:42.776" v="359" actId="6549"/>
          <ac:spMkLst>
            <pc:docMk/>
            <pc:sldMk cId="3872749035" sldId="258"/>
            <ac:spMk id="16" creationId="{95CD528A-1884-48E2-A314-8A14CB387E45}"/>
          </ac:spMkLst>
        </pc:spChg>
        <pc:spChg chg="add mod">
          <ac:chgData name="昌宏 石田" userId="602422b3422aac6e" providerId="LiveId" clId="{5FBFFAB9-2079-458D-8673-723B5068E3C1}" dt="2025-03-27T13:08:45.413" v="191" actId="14100"/>
          <ac:spMkLst>
            <pc:docMk/>
            <pc:sldMk cId="3872749035" sldId="258"/>
            <ac:spMk id="17" creationId="{F3EAAFC9-63D2-4A90-4B19-32D34933492E}"/>
          </ac:spMkLst>
        </pc:spChg>
        <pc:spChg chg="add mod">
          <ac:chgData name="昌宏 石田" userId="602422b3422aac6e" providerId="LiveId" clId="{5FBFFAB9-2079-458D-8673-723B5068E3C1}" dt="2025-03-27T13:12:04.724" v="355" actId="1076"/>
          <ac:spMkLst>
            <pc:docMk/>
            <pc:sldMk cId="3872749035" sldId="258"/>
            <ac:spMk id="18" creationId="{793121B4-987D-C805-373B-9527FC4E5192}"/>
          </ac:spMkLst>
        </pc:spChg>
        <pc:graphicFrameChg chg="mod">
          <ac:chgData name="昌宏 石田" userId="602422b3422aac6e" providerId="LiveId" clId="{5FBFFAB9-2079-458D-8673-723B5068E3C1}" dt="2025-03-27T13:11:58.911" v="354"/>
          <ac:graphicFrameMkLst>
            <pc:docMk/>
            <pc:sldMk cId="3872749035" sldId="258"/>
            <ac:graphicFrameMk id="13" creationId="{0141B57F-B49C-4472-91CF-EECDAE9FC78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246577398552595E-2"/>
          <c:y val="2.0749218145403217E-2"/>
          <c:w val="0.91651581216908318"/>
          <c:h val="0.910904233153022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Sheet1!$B$2:$B$30</c:f>
              <c:numCache>
                <c:formatCode>General</c:formatCode>
                <c:ptCount val="29"/>
                <c:pt idx="0">
                  <c:v>4429</c:v>
                </c:pt>
                <c:pt idx="1">
                  <c:v>4198</c:v>
                </c:pt>
                <c:pt idx="2">
                  <c:v>3736</c:v>
                </c:pt>
                <c:pt idx="3">
                  <c:v>3256</c:v>
                </c:pt>
                <c:pt idx="4">
                  <c:v>2747</c:v>
                </c:pt>
                <c:pt idx="5">
                  <c:v>2237</c:v>
                </c:pt>
                <c:pt idx="6">
                  <c:v>1499</c:v>
                </c:pt>
                <c:pt idx="7">
                  <c:v>707</c:v>
                </c:pt>
                <c:pt idx="8">
                  <c:v>211</c:v>
                </c:pt>
                <c:pt idx="9">
                  <c:v>211</c:v>
                </c:pt>
                <c:pt idx="10">
                  <c:v>197</c:v>
                </c:pt>
                <c:pt idx="11">
                  <c:v>183</c:v>
                </c:pt>
                <c:pt idx="12">
                  <c:v>169</c:v>
                </c:pt>
                <c:pt idx="13">
                  <c:v>155</c:v>
                </c:pt>
                <c:pt idx="14">
                  <c:v>155</c:v>
                </c:pt>
                <c:pt idx="15">
                  <c:v>155</c:v>
                </c:pt>
                <c:pt idx="16">
                  <c:v>155</c:v>
                </c:pt>
                <c:pt idx="17">
                  <c:v>136</c:v>
                </c:pt>
                <c:pt idx="18">
                  <c:v>119</c:v>
                </c:pt>
                <c:pt idx="19">
                  <c:v>119</c:v>
                </c:pt>
                <c:pt idx="20">
                  <c:v>119</c:v>
                </c:pt>
                <c:pt idx="21">
                  <c:v>119</c:v>
                </c:pt>
                <c:pt idx="22">
                  <c:v>119</c:v>
                </c:pt>
                <c:pt idx="23">
                  <c:v>119</c:v>
                </c:pt>
                <c:pt idx="24">
                  <c:v>119</c:v>
                </c:pt>
                <c:pt idx="25">
                  <c:v>71</c:v>
                </c:pt>
                <c:pt idx="2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78-4A87-8AFE-2A4DBBE37F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Sheet1!$C$2:$C$30</c:f>
              <c:numCache>
                <c:formatCode>General</c:formatCode>
                <c:ptCount val="29"/>
                <c:pt idx="0">
                  <c:v>33588</c:v>
                </c:pt>
                <c:pt idx="1">
                  <c:v>33889</c:v>
                </c:pt>
                <c:pt idx="2">
                  <c:v>34345</c:v>
                </c:pt>
                <c:pt idx="3">
                  <c:v>34803</c:v>
                </c:pt>
                <c:pt idx="4">
                  <c:v>35200</c:v>
                </c:pt>
                <c:pt idx="5">
                  <c:v>35716</c:v>
                </c:pt>
                <c:pt idx="6">
                  <c:v>36251</c:v>
                </c:pt>
                <c:pt idx="7">
                  <c:v>36897</c:v>
                </c:pt>
                <c:pt idx="8">
                  <c:v>3825</c:v>
                </c:pt>
                <c:pt idx="9">
                  <c:v>3897</c:v>
                </c:pt>
                <c:pt idx="10">
                  <c:v>3918</c:v>
                </c:pt>
                <c:pt idx="11">
                  <c:v>3958</c:v>
                </c:pt>
                <c:pt idx="12">
                  <c:v>4024</c:v>
                </c:pt>
                <c:pt idx="13">
                  <c:v>4099</c:v>
                </c:pt>
                <c:pt idx="14">
                  <c:v>1525</c:v>
                </c:pt>
                <c:pt idx="15">
                  <c:v>1575</c:v>
                </c:pt>
                <c:pt idx="16">
                  <c:v>1588</c:v>
                </c:pt>
                <c:pt idx="17">
                  <c:v>1581</c:v>
                </c:pt>
                <c:pt idx="18">
                  <c:v>1589</c:v>
                </c:pt>
                <c:pt idx="19">
                  <c:v>1620</c:v>
                </c:pt>
                <c:pt idx="20">
                  <c:v>1622</c:v>
                </c:pt>
                <c:pt idx="21">
                  <c:v>1646</c:v>
                </c:pt>
                <c:pt idx="22">
                  <c:v>1682</c:v>
                </c:pt>
                <c:pt idx="23">
                  <c:v>1692</c:v>
                </c:pt>
                <c:pt idx="24">
                  <c:v>1622</c:v>
                </c:pt>
                <c:pt idx="25">
                  <c:v>1744</c:v>
                </c:pt>
                <c:pt idx="26">
                  <c:v>1725</c:v>
                </c:pt>
                <c:pt idx="27">
                  <c:v>1697</c:v>
                </c:pt>
                <c:pt idx="28">
                  <c:v>1649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78-4A87-8AFE-2A4DBBE37F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Sheet1!$D$2:$D$30</c:f>
              <c:numCache>
                <c:formatCode>General</c:formatCode>
                <c:ptCount val="29"/>
                <c:pt idx="0">
                  <c:v>6313</c:v>
                </c:pt>
                <c:pt idx="1">
                  <c:v>6207</c:v>
                </c:pt>
                <c:pt idx="2">
                  <c:v>6258</c:v>
                </c:pt>
                <c:pt idx="3">
                  <c:v>6219</c:v>
                </c:pt>
                <c:pt idx="4">
                  <c:v>6221</c:v>
                </c:pt>
                <c:pt idx="5">
                  <c:v>6251</c:v>
                </c:pt>
                <c:pt idx="6">
                  <c:v>6319</c:v>
                </c:pt>
                <c:pt idx="7">
                  <c:v>6333</c:v>
                </c:pt>
                <c:pt idx="8">
                  <c:v>589</c:v>
                </c:pt>
                <c:pt idx="9">
                  <c:v>591</c:v>
                </c:pt>
                <c:pt idx="10">
                  <c:v>592</c:v>
                </c:pt>
                <c:pt idx="11">
                  <c:v>593</c:v>
                </c:pt>
                <c:pt idx="12">
                  <c:v>593</c:v>
                </c:pt>
                <c:pt idx="13">
                  <c:v>589</c:v>
                </c:pt>
                <c:pt idx="14">
                  <c:v>209</c:v>
                </c:pt>
                <c:pt idx="15">
                  <c:v>203</c:v>
                </c:pt>
                <c:pt idx="16">
                  <c:v>198</c:v>
                </c:pt>
                <c:pt idx="17">
                  <c:v>206</c:v>
                </c:pt>
                <c:pt idx="18">
                  <c:v>203</c:v>
                </c:pt>
                <c:pt idx="19">
                  <c:v>206</c:v>
                </c:pt>
                <c:pt idx="20">
                  <c:v>212</c:v>
                </c:pt>
                <c:pt idx="21">
                  <c:v>212</c:v>
                </c:pt>
                <c:pt idx="22">
                  <c:v>216</c:v>
                </c:pt>
                <c:pt idx="23">
                  <c:v>216</c:v>
                </c:pt>
                <c:pt idx="24">
                  <c:v>216</c:v>
                </c:pt>
                <c:pt idx="25">
                  <c:v>222</c:v>
                </c:pt>
                <c:pt idx="26">
                  <c:v>263</c:v>
                </c:pt>
                <c:pt idx="27">
                  <c:v>269</c:v>
                </c:pt>
                <c:pt idx="28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78-4A87-8AFE-2A4DBBE37F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Sheet1!$E$2:$E$30</c:f>
              <c:numCache>
                <c:formatCode>General</c:formatCode>
                <c:ptCount val="29"/>
                <c:pt idx="0">
                  <c:v>2680</c:v>
                </c:pt>
                <c:pt idx="1">
                  <c:v>2856</c:v>
                </c:pt>
                <c:pt idx="2">
                  <c:v>2852</c:v>
                </c:pt>
                <c:pt idx="3">
                  <c:v>2851</c:v>
                </c:pt>
                <c:pt idx="4">
                  <c:v>2605</c:v>
                </c:pt>
                <c:pt idx="5">
                  <c:v>2578</c:v>
                </c:pt>
                <c:pt idx="6">
                  <c:v>2658</c:v>
                </c:pt>
                <c:pt idx="7">
                  <c:v>2671</c:v>
                </c:pt>
                <c:pt idx="8">
                  <c:v>2656</c:v>
                </c:pt>
                <c:pt idx="9">
                  <c:v>196</c:v>
                </c:pt>
                <c:pt idx="10">
                  <c:v>190</c:v>
                </c:pt>
                <c:pt idx="11">
                  <c:v>187</c:v>
                </c:pt>
                <c:pt idx="12">
                  <c:v>190</c:v>
                </c:pt>
                <c:pt idx="13">
                  <c:v>184</c:v>
                </c:pt>
                <c:pt idx="14">
                  <c:v>185</c:v>
                </c:pt>
                <c:pt idx="15">
                  <c:v>51</c:v>
                </c:pt>
                <c:pt idx="16">
                  <c:v>58</c:v>
                </c:pt>
                <c:pt idx="17">
                  <c:v>60</c:v>
                </c:pt>
                <c:pt idx="18">
                  <c:v>45</c:v>
                </c:pt>
                <c:pt idx="19">
                  <c:v>53</c:v>
                </c:pt>
                <c:pt idx="20">
                  <c:v>75</c:v>
                </c:pt>
                <c:pt idx="21">
                  <c:v>74</c:v>
                </c:pt>
                <c:pt idx="22">
                  <c:v>74</c:v>
                </c:pt>
                <c:pt idx="23">
                  <c:v>74</c:v>
                </c:pt>
                <c:pt idx="24">
                  <c:v>76</c:v>
                </c:pt>
                <c:pt idx="25">
                  <c:v>76</c:v>
                </c:pt>
                <c:pt idx="26">
                  <c:v>92</c:v>
                </c:pt>
                <c:pt idx="27">
                  <c:v>131</c:v>
                </c:pt>
                <c:pt idx="28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78-4A87-8AFE-2A4DBBE37F0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Sheet1!$F$2:$F$30</c:f>
              <c:numCache>
                <c:formatCode>General</c:formatCode>
                <c:ptCount val="29"/>
                <c:pt idx="0">
                  <c:v>363</c:v>
                </c:pt>
                <c:pt idx="1">
                  <c:v>353</c:v>
                </c:pt>
                <c:pt idx="2">
                  <c:v>349</c:v>
                </c:pt>
                <c:pt idx="3">
                  <c:v>351</c:v>
                </c:pt>
                <c:pt idx="4">
                  <c:v>320</c:v>
                </c:pt>
                <c:pt idx="5">
                  <c:v>335</c:v>
                </c:pt>
                <c:pt idx="6">
                  <c:v>316</c:v>
                </c:pt>
                <c:pt idx="7">
                  <c:v>294</c:v>
                </c:pt>
                <c:pt idx="8">
                  <c:v>319</c:v>
                </c:pt>
                <c:pt idx="9">
                  <c:v>30</c:v>
                </c:pt>
                <c:pt idx="10">
                  <c:v>31</c:v>
                </c:pt>
                <c:pt idx="11">
                  <c:v>29</c:v>
                </c:pt>
                <c:pt idx="12">
                  <c:v>30</c:v>
                </c:pt>
                <c:pt idx="13">
                  <c:v>29</c:v>
                </c:pt>
                <c:pt idx="14">
                  <c:v>29</c:v>
                </c:pt>
                <c:pt idx="15">
                  <c:v>14</c:v>
                </c:pt>
                <c:pt idx="16">
                  <c:v>14</c:v>
                </c:pt>
                <c:pt idx="17">
                  <c:v>11</c:v>
                </c:pt>
                <c:pt idx="18">
                  <c:v>12</c:v>
                </c:pt>
                <c:pt idx="19">
                  <c:v>15</c:v>
                </c:pt>
                <c:pt idx="20">
                  <c:v>15</c:v>
                </c:pt>
                <c:pt idx="21">
                  <c:v>16</c:v>
                </c:pt>
                <c:pt idx="22">
                  <c:v>16</c:v>
                </c:pt>
                <c:pt idx="23">
                  <c:v>16</c:v>
                </c:pt>
                <c:pt idx="24">
                  <c:v>16</c:v>
                </c:pt>
                <c:pt idx="25">
                  <c:v>20</c:v>
                </c:pt>
                <c:pt idx="26">
                  <c:v>21</c:v>
                </c:pt>
                <c:pt idx="27">
                  <c:v>25</c:v>
                </c:pt>
                <c:pt idx="2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78-4A87-8AFE-2A4DBBE37F0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Sheet1!$G$2:$G$30</c:f>
              <c:numCache>
                <c:formatCode>General</c:formatCode>
                <c:ptCount val="29"/>
                <c:pt idx="0">
                  <c:v>141</c:v>
                </c:pt>
                <c:pt idx="1">
                  <c:v>142</c:v>
                </c:pt>
                <c:pt idx="2">
                  <c:v>143</c:v>
                </c:pt>
                <c:pt idx="3">
                  <c:v>139</c:v>
                </c:pt>
                <c:pt idx="4">
                  <c:v>139</c:v>
                </c:pt>
                <c:pt idx="5">
                  <c:v>129</c:v>
                </c:pt>
                <c:pt idx="6">
                  <c:v>126</c:v>
                </c:pt>
                <c:pt idx="7">
                  <c:v>124</c:v>
                </c:pt>
                <c:pt idx="8">
                  <c:v>117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5</c:v>
                </c:pt>
                <c:pt idx="13">
                  <c:v>4</c:v>
                </c:pt>
                <c:pt idx="14">
                  <c:v>5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78-4A87-8AFE-2A4DBBE37F0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</c:numCache>
            </c:numRef>
          </c:cat>
          <c:val>
            <c:numRef>
              <c:f>Sheet1!$H$2:$H$30</c:f>
              <c:numCache>
                <c:formatCode>General</c:formatCode>
                <c:ptCount val="29"/>
                <c:pt idx="0">
                  <c:v>25</c:v>
                </c:pt>
                <c:pt idx="1">
                  <c:v>27</c:v>
                </c:pt>
                <c:pt idx="2">
                  <c:v>25</c:v>
                </c:pt>
                <c:pt idx="3">
                  <c:v>29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35</c:v>
                </c:pt>
                <c:pt idx="8">
                  <c:v>41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8</c:v>
                </c:pt>
                <c:pt idx="1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78-4A87-8AFE-2A4DBBE37F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4313352"/>
        <c:axId val="534314008"/>
      </c:barChart>
      <c:catAx>
        <c:axId val="5343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4314008"/>
        <c:crosses val="autoZero"/>
        <c:auto val="1"/>
        <c:lblAlgn val="ctr"/>
        <c:lblOffset val="100"/>
        <c:noMultiLvlLbl val="0"/>
      </c:catAx>
      <c:valAx>
        <c:axId val="534314008"/>
        <c:scaling>
          <c:orientation val="minMax"/>
          <c:max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431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948798555262142"/>
          <c:y val="2.0865336958317514E-2"/>
          <c:w val="0.22416437007874015"/>
          <c:h val="6.565662325785587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0.36947</cdr:x>
      <cdr:y>0.17774</cdr:y>
    </cdr:from>
    <cdr:to>
      <cdr:x>0.6122</cdr:x>
      <cdr:y>0.27816</cdr:y>
    </cdr:to>
    <cdr:sp macro="" textlink="">
      <cdr:nvSpPr>
        <cdr:cNvPr id="3" name="吹き出し: 折線 2">
          <a:extLst xmlns:a="http://schemas.openxmlformats.org/drawingml/2006/main">
            <a:ext uri="{FF2B5EF4-FFF2-40B4-BE49-F238E27FC236}">
              <a16:creationId xmlns:a16="http://schemas.microsoft.com/office/drawing/2014/main" id="{362BAD87-CC54-4189-8270-7C19F7E3B120}"/>
            </a:ext>
          </a:extLst>
        </cdr:cNvPr>
        <cdr:cNvSpPr/>
      </cdr:nvSpPr>
      <cdr:spPr>
        <a:xfrm xmlns:a="http://schemas.openxmlformats.org/drawingml/2006/main">
          <a:off x="3239434" y="981143"/>
          <a:ext cx="2128213" cy="554339"/>
        </a:xfrm>
        <a:prstGeom xmlns:a="http://schemas.openxmlformats.org/drawingml/2006/main" prst="borderCallout2">
          <a:avLst>
            <a:gd name="adj1" fmla="val 18750"/>
            <a:gd name="adj2" fmla="val -8333"/>
            <a:gd name="adj3" fmla="val 18750"/>
            <a:gd name="adj4" fmla="val -16667"/>
            <a:gd name="adj5" fmla="val 596790"/>
            <a:gd name="adj6" fmla="val -1488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altLang="ja-JP" dirty="0"/>
            <a:t>2004</a:t>
          </a:r>
          <a:r>
            <a:rPr lang="ja-JP" altLang="en-US" dirty="0"/>
            <a:t>年</a:t>
          </a:r>
          <a:r>
            <a:rPr lang="en-US" altLang="ja-JP" dirty="0"/>
            <a:t>4</a:t>
          </a:r>
          <a:r>
            <a:rPr lang="ja-JP" altLang="en-US" dirty="0"/>
            <a:t>月国立大学、国立病院・</a:t>
          </a:r>
          <a:endParaRPr lang="en-US" altLang="ja-JP" dirty="0"/>
        </a:p>
        <a:p xmlns:a="http://schemas.openxmlformats.org/drawingml/2006/main">
          <a:r>
            <a:rPr lang="ja-JP" altLang="en-US" dirty="0"/>
            <a:t>国立療養所の独立法人化</a:t>
          </a:r>
          <a:endParaRPr lang="ja-JP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2015.7.15	</a:t>
            </a:r>
            <a:r>
              <a:rPr lang="en-US" altLang="ja-JP" sz="1200" dirty="0"/>
              <a:t>First  Edition</a:t>
            </a:r>
          </a:p>
          <a:p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2021.6.10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　</a:t>
            </a: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人事院より入手した最新データに更新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accent4">
                    <a:lumMod val="50000"/>
                  </a:schemeClr>
                </a:solidFill>
              </a:rPr>
              <a:t>2025.03.27	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</a:rPr>
              <a:t>人事院より入手した最新データに更新</a:t>
            </a:r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35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400" dirty="0"/>
              <a:t>医療職俸給表（三）　級別定数の推移（国家公務員）</a:t>
            </a:r>
            <a:br>
              <a:rPr lang="en-US" altLang="ja-JP" sz="2800" dirty="0"/>
            </a:br>
            <a:r>
              <a:rPr lang="ja-JP" altLang="en-US" sz="1300" dirty="0"/>
              <a:t> </a:t>
            </a:r>
            <a:r>
              <a:rPr lang="en-US" altLang="ja-JP" sz="1300" dirty="0"/>
              <a:t>The change in the number of public officials who are in the Service of Medical Service (III) Salary Schedule.</a:t>
            </a:r>
            <a:endParaRPr kumimoji="1" lang="ja-JP" alt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2025.3.27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4289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7308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：人事院 </a:t>
            </a:r>
            <a:r>
              <a:rPr lang="en-US" altLang="ja-JP" sz="1200" dirty="0"/>
              <a:t>『</a:t>
            </a:r>
            <a:r>
              <a:rPr lang="ja-JP" altLang="en-US" sz="1200" dirty="0"/>
              <a:t>年次報告書（各年度）</a:t>
            </a:r>
            <a:r>
              <a:rPr lang="en-US" altLang="ja-JP" sz="1200" dirty="0"/>
              <a:t>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0141B57F-B49C-4472-91CF-EECDAE9FC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110819"/>
              </p:ext>
            </p:extLst>
          </p:nvPr>
        </p:nvGraphicFramePr>
        <p:xfrm>
          <a:off x="108430" y="908721"/>
          <a:ext cx="8767819" cy="5520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06E5CB-2DEC-41FF-8737-23DFF1159DCA}"/>
              </a:ext>
            </a:extLst>
          </p:cNvPr>
          <p:cNvSpPr txBox="1"/>
          <p:nvPr/>
        </p:nvSpPr>
        <p:spPr>
          <a:xfrm>
            <a:off x="6182542" y="1079158"/>
            <a:ext cx="62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（等）級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4E6038F-7D27-46E0-A194-BD23103167BA}"/>
              </a:ext>
            </a:extLst>
          </p:cNvPr>
          <p:cNvSpPr txBox="1"/>
          <p:nvPr/>
        </p:nvSpPr>
        <p:spPr>
          <a:xfrm>
            <a:off x="8740412" y="6104479"/>
            <a:ext cx="584116" cy="27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（年）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60F8F8-FC0B-4D11-B4CD-EF8A70995734}"/>
              </a:ext>
            </a:extLst>
          </p:cNvPr>
          <p:cNvSpPr txBox="1"/>
          <p:nvPr/>
        </p:nvSpPr>
        <p:spPr>
          <a:xfrm>
            <a:off x="187082" y="724179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（人）</a:t>
            </a:r>
          </a:p>
        </p:txBody>
      </p:sp>
      <p:sp>
        <p:nvSpPr>
          <p:cNvPr id="14" name="吹き出し: 折線 13">
            <a:extLst>
              <a:ext uri="{FF2B5EF4-FFF2-40B4-BE49-F238E27FC236}">
                <a16:creationId xmlns:a16="http://schemas.microsoft.com/office/drawing/2014/main" id="{0967F4DE-F13A-4F1A-9E0C-2278E8F55B07}"/>
              </a:ext>
            </a:extLst>
          </p:cNvPr>
          <p:cNvSpPr/>
          <p:nvPr/>
        </p:nvSpPr>
        <p:spPr>
          <a:xfrm>
            <a:off x="4994959" y="2510110"/>
            <a:ext cx="2023347" cy="40967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70326"/>
              <a:gd name="adj6" fmla="val -1538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2010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月国立高度専門医療センターの独立法人化</a:t>
            </a:r>
            <a:endParaRPr lang="ja-JP" dirty="0"/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CB533312-D9A2-47F2-9388-F2363F50EB97}"/>
              </a:ext>
            </a:extLst>
          </p:cNvPr>
          <p:cNvSpPr/>
          <p:nvPr/>
        </p:nvSpPr>
        <p:spPr>
          <a:xfrm rot="16200000">
            <a:off x="6141948" y="3218071"/>
            <a:ext cx="972613" cy="4096403"/>
          </a:xfrm>
          <a:prstGeom prst="rightBrace">
            <a:avLst>
              <a:gd name="adj1" fmla="val 8333"/>
              <a:gd name="adj2" fmla="val 50810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5CD528A-1884-48E2-A314-8A14CB387E45}"/>
              </a:ext>
            </a:extLst>
          </p:cNvPr>
          <p:cNvSpPr/>
          <p:nvPr/>
        </p:nvSpPr>
        <p:spPr>
          <a:xfrm>
            <a:off x="5262415" y="4023204"/>
            <a:ext cx="2914694" cy="75676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</a:rPr>
              <a:t>国立ハンセン病療養所</a:t>
            </a:r>
            <a:endParaRPr lang="en-US" altLang="ja-JP" sz="105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>
                <a:latin typeface="+mn-ea"/>
              </a:rPr>
              <a:t>刑務所</a:t>
            </a:r>
            <a:r>
              <a:rPr kumimoji="1" lang="en-US" altLang="ja-JP" sz="1050" dirty="0">
                <a:latin typeface="+mn-ea"/>
              </a:rPr>
              <a:t>/</a:t>
            </a:r>
            <a:r>
              <a:rPr kumimoji="1" lang="ja-JP" altLang="en-US" sz="1050" dirty="0">
                <a:latin typeface="+mn-ea"/>
              </a:rPr>
              <a:t>医療刑務所</a:t>
            </a:r>
            <a:endParaRPr lang="en-US" altLang="ja-JP" sz="1050" dirty="0">
              <a:latin typeface="+mn-ea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</a:rPr>
              <a:t>国立障害者リハビリテーションセンター</a:t>
            </a:r>
            <a:endParaRPr lang="en-US" altLang="ja-JP" sz="1050" dirty="0">
              <a:latin typeface="+mn-ea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ja-JP" altLang="en-US" sz="1050" b="0" i="0" u="none" strike="noStrike" baseline="0" dirty="0">
                <a:solidFill>
                  <a:srgbClr val="000000"/>
                </a:solidFill>
                <a:latin typeface="+mn-ea"/>
              </a:rPr>
              <a:t>検疫所、宮内庁病院、各府省の診療所</a:t>
            </a:r>
            <a:r>
              <a:rPr lang="ja-JP" altLang="en-US" sz="1050" dirty="0">
                <a:latin typeface="+mn-ea"/>
              </a:rPr>
              <a:t>　など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7" name="吹き出し: 折線 16">
            <a:extLst>
              <a:ext uri="{FF2B5EF4-FFF2-40B4-BE49-F238E27FC236}">
                <a16:creationId xmlns:a16="http://schemas.microsoft.com/office/drawing/2014/main" id="{F3EAAFC9-63D2-4A90-4B19-32D34933492E}"/>
              </a:ext>
            </a:extLst>
          </p:cNvPr>
          <p:cNvSpPr/>
          <p:nvPr/>
        </p:nvSpPr>
        <p:spPr>
          <a:xfrm flipH="1">
            <a:off x="6533669" y="2974924"/>
            <a:ext cx="1549270" cy="40967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71564"/>
              <a:gd name="adj6" fmla="val -1499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2</a:t>
            </a:r>
            <a:r>
              <a:rPr lang="ja-JP" altLang="en-US" dirty="0"/>
              <a:t>級、</a:t>
            </a:r>
            <a:r>
              <a:rPr lang="en-US" altLang="ja-JP" dirty="0"/>
              <a:t>3</a:t>
            </a:r>
            <a:r>
              <a:rPr lang="ja-JP" altLang="en-US" dirty="0"/>
              <a:t>級の標準職務表の見直し</a:t>
            </a:r>
            <a:endParaRPr lang="ja-JP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3121B4-987D-C805-373B-9527FC4E5192}"/>
              </a:ext>
            </a:extLst>
          </p:cNvPr>
          <p:cNvSpPr txBox="1"/>
          <p:nvPr/>
        </p:nvSpPr>
        <p:spPr>
          <a:xfrm>
            <a:off x="5189021" y="1298068"/>
            <a:ext cx="36872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*</a:t>
            </a:r>
            <a:r>
              <a:rPr lang="ja-JP" altLang="en-US" sz="1050" dirty="0"/>
              <a:t>詳細は［データの編集］から各数値をみるとわかりやすいです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387274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167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医療職俸給表（三）　級別定数の推移（国家公務員）  The change in the number of public officials who are in the Service of Medical Service (III) Salary Schedule.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46</cp:revision>
  <cp:lastPrinted>2017-07-14T02:13:23Z</cp:lastPrinted>
  <dcterms:created xsi:type="dcterms:W3CDTF">2011-02-15T02:17:45Z</dcterms:created>
  <dcterms:modified xsi:type="dcterms:W3CDTF">2025-03-27T13:13:00Z</dcterms:modified>
</cp:coreProperties>
</file>