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42" autoAdjust="0"/>
  </p:normalViewPr>
  <p:slideViewPr>
    <p:cSldViewPr>
      <p:cViewPr varScale="1">
        <p:scale>
          <a:sx n="77" d="100"/>
          <a:sy n="77" d="100"/>
        </p:scale>
        <p:origin x="154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image" Target="../media/image1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25歳未満</c:v>
                </c:pt>
              </c:strCache>
            </c:strRef>
          </c:tx>
          <c:spPr>
            <a:solidFill>
              <a:schemeClr val="accent1">
                <a:lumMod val="75000"/>
                <a:alpha val="82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Sheet1!$A$4:$A$17</c:f>
              <c:numCache>
                <c:formatCode>General</c:formatCode>
                <c:ptCount val="14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2014</c:v>
                </c:pt>
                <c:pt idx="11">
                  <c:v>2016</c:v>
                </c:pt>
                <c:pt idx="12">
                  <c:v>2018</c:v>
                </c:pt>
                <c:pt idx="13">
                  <c:v>2020</c:v>
                </c:pt>
              </c:numCache>
            </c:numRef>
          </c:cat>
          <c:val>
            <c:numRef>
              <c:f>Sheet1!$B$4:$B$17</c:f>
              <c:numCache>
                <c:formatCode>#,##0.0;[Red]\-#,##0.0</c:formatCode>
                <c:ptCount val="14"/>
                <c:pt idx="0">
                  <c:v>16.8</c:v>
                </c:pt>
                <c:pt idx="1">
                  <c:v>16.100000000000001</c:v>
                </c:pt>
                <c:pt idx="2">
                  <c:v>15.5</c:v>
                </c:pt>
                <c:pt idx="3">
                  <c:v>15.1</c:v>
                </c:pt>
                <c:pt idx="4">
                  <c:v>12.9</c:v>
                </c:pt>
                <c:pt idx="5">
                  <c:v>11.2</c:v>
                </c:pt>
                <c:pt idx="6">
                  <c:v>10</c:v>
                </c:pt>
                <c:pt idx="7">
                  <c:v>9.5</c:v>
                </c:pt>
                <c:pt idx="8">
                  <c:v>9.1</c:v>
                </c:pt>
                <c:pt idx="9">
                  <c:v>8.1999999999999993</c:v>
                </c:pt>
                <c:pt idx="10">
                  <c:v>8.1999999999999993</c:v>
                </c:pt>
                <c:pt idx="11">
                  <c:v>8.4</c:v>
                </c:pt>
                <c:pt idx="12">
                  <c:v>8.5</c:v>
                </c:pt>
                <c:pt idx="13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4-4CD6-9D8F-AEF9E3F0CD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25～29歳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Sheet1!$A$4:$A$17</c:f>
              <c:numCache>
                <c:formatCode>General</c:formatCode>
                <c:ptCount val="14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2014</c:v>
                </c:pt>
                <c:pt idx="11">
                  <c:v>2016</c:v>
                </c:pt>
                <c:pt idx="12">
                  <c:v>2018</c:v>
                </c:pt>
                <c:pt idx="13">
                  <c:v>2020</c:v>
                </c:pt>
              </c:numCache>
            </c:numRef>
          </c:cat>
          <c:val>
            <c:numRef>
              <c:f>Sheet1!$C$4:$C$17</c:f>
              <c:numCache>
                <c:formatCode>#,##0.0;[Red]\-#,##0.0</c:formatCode>
                <c:ptCount val="14"/>
                <c:pt idx="0">
                  <c:v>22.1</c:v>
                </c:pt>
                <c:pt idx="1">
                  <c:v>22.3</c:v>
                </c:pt>
                <c:pt idx="2">
                  <c:v>21.1</c:v>
                </c:pt>
                <c:pt idx="3">
                  <c:v>21</c:v>
                </c:pt>
                <c:pt idx="4">
                  <c:v>21.2</c:v>
                </c:pt>
                <c:pt idx="5">
                  <c:v>20.399999999999999</c:v>
                </c:pt>
                <c:pt idx="6">
                  <c:v>18.600000000000001</c:v>
                </c:pt>
                <c:pt idx="7">
                  <c:v>16.600000000000001</c:v>
                </c:pt>
                <c:pt idx="8">
                  <c:v>15.3</c:v>
                </c:pt>
                <c:pt idx="9">
                  <c:v>14</c:v>
                </c:pt>
                <c:pt idx="10">
                  <c:v>13.1</c:v>
                </c:pt>
                <c:pt idx="11">
                  <c:v>12.7</c:v>
                </c:pt>
                <c:pt idx="12">
                  <c:v>12.7</c:v>
                </c:pt>
                <c:pt idx="1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4-4CD6-9D8F-AEF9E3F0CD3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30～34歳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2102-437F-9F92-19370D6B0D01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2102-437F-9F92-19370D6B0D01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2102-437F-9F92-19370D6B0D01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2102-437F-9F92-19370D6B0D01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2102-437F-9F92-19370D6B0D01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2102-437F-9F92-19370D6B0D01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2102-437F-9F92-19370D6B0D01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2102-437F-9F92-19370D6B0D01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2102-437F-9F92-19370D6B0D01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2102-437F-9F92-19370D6B0D01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2102-437F-9F92-19370D6B0D01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2102-437F-9F92-19370D6B0D01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A-2102-437F-9F92-19370D6B0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numRef>
              <c:f>Sheet1!$A$4:$A$17</c:f>
              <c:numCache>
                <c:formatCode>General</c:formatCode>
                <c:ptCount val="14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2014</c:v>
                </c:pt>
                <c:pt idx="11">
                  <c:v>2016</c:v>
                </c:pt>
                <c:pt idx="12">
                  <c:v>2018</c:v>
                </c:pt>
                <c:pt idx="13">
                  <c:v>2020</c:v>
                </c:pt>
              </c:numCache>
            </c:numRef>
          </c:cat>
          <c:val>
            <c:numRef>
              <c:f>Sheet1!$D$4:$D$17</c:f>
              <c:numCache>
                <c:formatCode>#,##0.0;[Red]\-#,##0.0</c:formatCode>
                <c:ptCount val="14"/>
                <c:pt idx="0">
                  <c:v>15.7</c:v>
                </c:pt>
                <c:pt idx="1">
                  <c:v>15.3</c:v>
                </c:pt>
                <c:pt idx="2">
                  <c:v>16.2</c:v>
                </c:pt>
                <c:pt idx="3">
                  <c:v>15.8</c:v>
                </c:pt>
                <c:pt idx="4">
                  <c:v>16.2</c:v>
                </c:pt>
                <c:pt idx="5">
                  <c:v>16.7</c:v>
                </c:pt>
                <c:pt idx="6">
                  <c:v>17.2</c:v>
                </c:pt>
                <c:pt idx="7">
                  <c:v>17.2</c:v>
                </c:pt>
                <c:pt idx="8">
                  <c:v>16.3</c:v>
                </c:pt>
                <c:pt idx="9">
                  <c:v>14.8</c:v>
                </c:pt>
                <c:pt idx="10">
                  <c:v>13.6</c:v>
                </c:pt>
                <c:pt idx="11">
                  <c:v>12.4</c:v>
                </c:pt>
                <c:pt idx="12">
                  <c:v>11.5</c:v>
                </c:pt>
                <c:pt idx="13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02-437F-9F92-19370D6B0D0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35～39歳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B-2102-437F-9F92-19370D6B0D01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C-2102-437F-9F92-19370D6B0D01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D-2102-437F-9F92-19370D6B0D01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E-2102-437F-9F92-19370D6B0D01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F-2102-437F-9F92-19370D6B0D01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0-2102-437F-9F92-19370D6B0D01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1-2102-437F-9F92-19370D6B0D01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2-2102-437F-9F92-19370D6B0D01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3-2102-437F-9F92-19370D6B0D01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4-2102-437F-9F92-19370D6B0D01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5-2102-437F-9F92-19370D6B0D01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6-2102-437F-9F92-19370D6B0D01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7-2102-437F-9F92-19370D6B0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numRef>
              <c:f>Sheet1!$A$4:$A$17</c:f>
              <c:numCache>
                <c:formatCode>General</c:formatCode>
                <c:ptCount val="14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2014</c:v>
                </c:pt>
                <c:pt idx="11">
                  <c:v>2016</c:v>
                </c:pt>
                <c:pt idx="12">
                  <c:v>2018</c:v>
                </c:pt>
                <c:pt idx="13">
                  <c:v>2020</c:v>
                </c:pt>
              </c:numCache>
            </c:numRef>
          </c:cat>
          <c:val>
            <c:numRef>
              <c:f>Sheet1!$E$4:$E$17</c:f>
              <c:numCache>
                <c:formatCode>#,##0.0;[Red]\-#,##0.0</c:formatCode>
                <c:ptCount val="14"/>
                <c:pt idx="0">
                  <c:v>13.8</c:v>
                </c:pt>
                <c:pt idx="1">
                  <c:v>14</c:v>
                </c:pt>
                <c:pt idx="2">
                  <c:v>13.9</c:v>
                </c:pt>
                <c:pt idx="3">
                  <c:v>13.9</c:v>
                </c:pt>
                <c:pt idx="4">
                  <c:v>14</c:v>
                </c:pt>
                <c:pt idx="5">
                  <c:v>14.3</c:v>
                </c:pt>
                <c:pt idx="6">
                  <c:v>14.9</c:v>
                </c:pt>
                <c:pt idx="7">
                  <c:v>14.9</c:v>
                </c:pt>
                <c:pt idx="8">
                  <c:v>15.5</c:v>
                </c:pt>
                <c:pt idx="9">
                  <c:v>16</c:v>
                </c:pt>
                <c:pt idx="10">
                  <c:v>15.6</c:v>
                </c:pt>
                <c:pt idx="11">
                  <c:v>14.3</c:v>
                </c:pt>
                <c:pt idx="12">
                  <c:v>12.9</c:v>
                </c:pt>
                <c:pt idx="1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02-437F-9F92-19370D6B0D0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40～44歳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8-2102-437F-9F92-19370D6B0D01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9-2102-437F-9F92-19370D6B0D01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A-2102-437F-9F92-19370D6B0D01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B-2102-437F-9F92-19370D6B0D01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C-2102-437F-9F92-19370D6B0D01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D-2102-437F-9F92-19370D6B0D01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E-2102-437F-9F92-19370D6B0D01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F-2102-437F-9F92-19370D6B0D01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0-2102-437F-9F92-19370D6B0D01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1-2102-437F-9F92-19370D6B0D01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2-2102-437F-9F92-19370D6B0D01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3-2102-437F-9F92-19370D6B0D01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4-2102-437F-9F92-19370D6B0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numRef>
              <c:f>Sheet1!$A$4:$A$17</c:f>
              <c:numCache>
                <c:formatCode>General</c:formatCode>
                <c:ptCount val="14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2014</c:v>
                </c:pt>
                <c:pt idx="11">
                  <c:v>2016</c:v>
                </c:pt>
                <c:pt idx="12">
                  <c:v>2018</c:v>
                </c:pt>
                <c:pt idx="13">
                  <c:v>2020</c:v>
                </c:pt>
              </c:numCache>
            </c:numRef>
          </c:cat>
          <c:val>
            <c:numRef>
              <c:f>Sheet1!$F$4:$F$17</c:f>
              <c:numCache>
                <c:formatCode>#,##0.0;[Red]\-#,##0.0</c:formatCode>
                <c:ptCount val="14"/>
                <c:pt idx="0">
                  <c:v>11.6</c:v>
                </c:pt>
                <c:pt idx="1">
                  <c:v>11.7</c:v>
                </c:pt>
                <c:pt idx="2">
                  <c:v>12.2</c:v>
                </c:pt>
                <c:pt idx="3">
                  <c:v>12.6</c:v>
                </c:pt>
                <c:pt idx="4">
                  <c:v>12.6</c:v>
                </c:pt>
                <c:pt idx="5">
                  <c:v>12.8</c:v>
                </c:pt>
                <c:pt idx="6">
                  <c:v>12.7</c:v>
                </c:pt>
                <c:pt idx="7">
                  <c:v>13.4</c:v>
                </c:pt>
                <c:pt idx="8">
                  <c:v>13.6</c:v>
                </c:pt>
                <c:pt idx="9">
                  <c:v>14.2</c:v>
                </c:pt>
                <c:pt idx="10">
                  <c:v>14.6</c:v>
                </c:pt>
                <c:pt idx="11">
                  <c:v>15</c:v>
                </c:pt>
                <c:pt idx="12">
                  <c:v>15.1</c:v>
                </c:pt>
                <c:pt idx="13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102-437F-9F92-19370D6B0D0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45～49歳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5-2102-437F-9F92-19370D6B0D01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6-2102-437F-9F92-19370D6B0D01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7-2102-437F-9F92-19370D6B0D01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8-2102-437F-9F92-19370D6B0D01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9-2102-437F-9F92-19370D6B0D01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A-2102-437F-9F92-19370D6B0D01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B-2102-437F-9F92-19370D6B0D01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C-2102-437F-9F92-19370D6B0D01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D-2102-437F-9F92-19370D6B0D01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E-2102-437F-9F92-19370D6B0D01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F-2102-437F-9F92-19370D6B0D01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0-2102-437F-9F92-19370D6B0D01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1-2102-437F-9F92-19370D6B0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numRef>
              <c:f>Sheet1!$A$4:$A$17</c:f>
              <c:numCache>
                <c:formatCode>General</c:formatCode>
                <c:ptCount val="14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2014</c:v>
                </c:pt>
                <c:pt idx="11">
                  <c:v>2016</c:v>
                </c:pt>
                <c:pt idx="12">
                  <c:v>2018</c:v>
                </c:pt>
                <c:pt idx="13">
                  <c:v>2020</c:v>
                </c:pt>
              </c:numCache>
            </c:numRef>
          </c:cat>
          <c:val>
            <c:numRef>
              <c:f>Sheet1!$G$4:$G$17</c:f>
              <c:numCache>
                <c:formatCode>#,##0.0;[Red]\-#,##0.0</c:formatCode>
                <c:ptCount val="14"/>
                <c:pt idx="0">
                  <c:v>7.1</c:v>
                </c:pt>
                <c:pt idx="1">
                  <c:v>8.9</c:v>
                </c:pt>
                <c:pt idx="2">
                  <c:v>9.6</c:v>
                </c:pt>
                <c:pt idx="3">
                  <c:v>9.6999999999999993</c:v>
                </c:pt>
                <c:pt idx="4">
                  <c:v>10.1</c:v>
                </c:pt>
                <c:pt idx="5">
                  <c:v>10.6</c:v>
                </c:pt>
                <c:pt idx="6">
                  <c:v>11.1</c:v>
                </c:pt>
                <c:pt idx="7">
                  <c:v>11.3</c:v>
                </c:pt>
                <c:pt idx="8">
                  <c:v>11.7</c:v>
                </c:pt>
                <c:pt idx="9">
                  <c:v>12.2</c:v>
                </c:pt>
                <c:pt idx="10">
                  <c:v>12.6</c:v>
                </c:pt>
                <c:pt idx="11">
                  <c:v>13.2</c:v>
                </c:pt>
                <c:pt idx="12">
                  <c:v>13.1</c:v>
                </c:pt>
                <c:pt idx="13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102-437F-9F92-19370D6B0D01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50～54歳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2-2102-437F-9F92-19370D6B0D01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3-2102-437F-9F92-19370D6B0D01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4-2102-437F-9F92-19370D6B0D01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5-2102-437F-9F92-19370D6B0D01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6-2102-437F-9F92-19370D6B0D01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7-2102-437F-9F92-19370D6B0D01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8-2102-437F-9F92-19370D6B0D01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9-2102-437F-9F92-19370D6B0D01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A-2102-437F-9F92-19370D6B0D01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B-2102-437F-9F92-19370D6B0D01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C-2102-437F-9F92-19370D6B0D01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D-2102-437F-9F92-19370D6B0D01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66666666666667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E-2102-437F-9F92-19370D6B0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numRef>
              <c:f>Sheet1!$A$4:$A$17</c:f>
              <c:numCache>
                <c:formatCode>General</c:formatCode>
                <c:ptCount val="14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2014</c:v>
                </c:pt>
                <c:pt idx="11">
                  <c:v>2016</c:v>
                </c:pt>
                <c:pt idx="12">
                  <c:v>2018</c:v>
                </c:pt>
                <c:pt idx="13">
                  <c:v>2020</c:v>
                </c:pt>
              </c:numCache>
            </c:numRef>
          </c:cat>
          <c:val>
            <c:numRef>
              <c:f>Sheet1!$H$4:$H$17</c:f>
              <c:numCache>
                <c:formatCode>#,##0.0;[Red]\-#,##0.0</c:formatCode>
                <c:ptCount val="14"/>
                <c:pt idx="0">
                  <c:v>4.0999999999999996</c:v>
                </c:pt>
                <c:pt idx="1">
                  <c:v>4</c:v>
                </c:pt>
                <c:pt idx="2">
                  <c:v>4.9000000000000004</c:v>
                </c:pt>
                <c:pt idx="3">
                  <c:v>6.2</c:v>
                </c:pt>
                <c:pt idx="4">
                  <c:v>7.3</c:v>
                </c:pt>
                <c:pt idx="5">
                  <c:v>7.7</c:v>
                </c:pt>
                <c:pt idx="6">
                  <c:v>8</c:v>
                </c:pt>
                <c:pt idx="7">
                  <c:v>8.5</c:v>
                </c:pt>
                <c:pt idx="8">
                  <c:v>9.1</c:v>
                </c:pt>
                <c:pt idx="9">
                  <c:v>9.6</c:v>
                </c:pt>
                <c:pt idx="10">
                  <c:v>9.9</c:v>
                </c:pt>
                <c:pt idx="11">
                  <c:v>10.1</c:v>
                </c:pt>
                <c:pt idx="12">
                  <c:v>10.9</c:v>
                </c:pt>
                <c:pt idx="13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102-437F-9F92-19370D6B0D01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55～59歳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402777777777778E-2"/>
                      <c:h val="3.1268902220740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C-2102-437F-9F92-19370D6B0D01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402777777777778E-2"/>
                      <c:h val="3.1268902220740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D-2102-437F-9F92-19370D6B0D01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402777777777778E-2"/>
                      <c:h val="3.1268902220740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E-2102-437F-9F92-19370D6B0D01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402777777777778E-2"/>
                      <c:h val="3.1268902220740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F-2102-437F-9F92-19370D6B0D01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402777777777778E-2"/>
                      <c:h val="3.1268902220740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0-2102-437F-9F92-19370D6B0D01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402777777777778E-2"/>
                      <c:h val="3.1268902220740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1-2102-437F-9F92-19370D6B0D01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402777777777778E-2"/>
                      <c:h val="3.1268902220740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2-2102-437F-9F92-19370D6B0D01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402777777777778E-2"/>
                      <c:h val="3.1268902220740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3-2102-437F-9F92-19370D6B0D01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402777777777778E-2"/>
                      <c:h val="3.1268902220740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4-2102-437F-9F92-19370D6B0D01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402777777777778E-2"/>
                      <c:h val="3.1268902220740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5-2102-437F-9F92-19370D6B0D01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402777777777778E-2"/>
                      <c:h val="3.1268902220740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6-2102-437F-9F92-19370D6B0D01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402777777777778E-2"/>
                      <c:h val="3.1268902220740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7-2102-437F-9F92-19370D6B0D01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402777777777778E-2"/>
                      <c:h val="3.1268902220740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8-2102-437F-9F92-19370D6B0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numRef>
              <c:f>Sheet1!$A$4:$A$17</c:f>
              <c:numCache>
                <c:formatCode>General</c:formatCode>
                <c:ptCount val="14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2014</c:v>
                </c:pt>
                <c:pt idx="11">
                  <c:v>2016</c:v>
                </c:pt>
                <c:pt idx="12">
                  <c:v>2018</c:v>
                </c:pt>
                <c:pt idx="13">
                  <c:v>2020</c:v>
                </c:pt>
              </c:numCache>
            </c:numRef>
          </c:cat>
          <c:val>
            <c:numRef>
              <c:f>Sheet1!$I$4:$I$17</c:f>
              <c:numCache>
                <c:formatCode>#,##0.0;[Red]\-#,##0.0</c:formatCode>
                <c:ptCount val="14"/>
                <c:pt idx="0">
                  <c:v>2.8</c:v>
                </c:pt>
                <c:pt idx="1">
                  <c:v>2.6</c:v>
                </c:pt>
                <c:pt idx="2">
                  <c:v>2.7</c:v>
                </c:pt>
                <c:pt idx="3">
                  <c:v>2.7</c:v>
                </c:pt>
                <c:pt idx="4">
                  <c:v>3.1</c:v>
                </c:pt>
                <c:pt idx="5">
                  <c:v>3.9</c:v>
                </c:pt>
                <c:pt idx="6">
                  <c:v>5.0999999999999996</c:v>
                </c:pt>
                <c:pt idx="7">
                  <c:v>5.6</c:v>
                </c:pt>
                <c:pt idx="8">
                  <c:v>6</c:v>
                </c:pt>
                <c:pt idx="9">
                  <c:v>6.5</c:v>
                </c:pt>
                <c:pt idx="10">
                  <c:v>7.1</c:v>
                </c:pt>
                <c:pt idx="11">
                  <c:v>7.7</c:v>
                </c:pt>
                <c:pt idx="12">
                  <c:v>8</c:v>
                </c:pt>
                <c:pt idx="13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02-437F-9F92-19370D6B0D01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60～64歳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F-2102-437F-9F92-19370D6B0D01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0-2102-437F-9F92-19370D6B0D01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1-2102-437F-9F92-19370D6B0D01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2-2102-437F-9F92-19370D6B0D01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3-2102-437F-9F92-19370D6B0D01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4-2102-437F-9F92-19370D6B0D01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5-2102-437F-9F92-19370D6B0D01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6-2102-437F-9F92-19370D6B0D01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7-2102-437F-9F92-19370D6B0D01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8-2102-437F-9F92-19370D6B0D01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9-2102-437F-9F92-19370D6B0D01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A-2102-437F-9F92-19370D6B0D01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B-2102-437F-9F92-19370D6B0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numRef>
              <c:f>Sheet1!$A$4:$A$17</c:f>
              <c:numCache>
                <c:formatCode>General</c:formatCode>
                <c:ptCount val="14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2014</c:v>
                </c:pt>
                <c:pt idx="11">
                  <c:v>2016</c:v>
                </c:pt>
                <c:pt idx="12">
                  <c:v>2018</c:v>
                </c:pt>
                <c:pt idx="13">
                  <c:v>2020</c:v>
                </c:pt>
              </c:numCache>
            </c:numRef>
          </c:cat>
          <c:val>
            <c:numRef>
              <c:f>Sheet1!$J$4:$J$17</c:f>
              <c:numCache>
                <c:formatCode>#,##0.0;[Red]\-#,##0.0</c:formatCode>
                <c:ptCount val="14"/>
                <c:pt idx="0">
                  <c:v>5.9</c:v>
                </c:pt>
                <c:pt idx="1">
                  <c:v>5</c:v>
                </c:pt>
                <c:pt idx="2">
                  <c:v>3.9</c:v>
                </c:pt>
                <c:pt idx="3">
                  <c:v>3</c:v>
                </c:pt>
                <c:pt idx="4">
                  <c:v>2.6</c:v>
                </c:pt>
                <c:pt idx="5">
                  <c:v>2.4</c:v>
                </c:pt>
                <c:pt idx="6">
                  <c:v>2.4</c:v>
                </c:pt>
                <c:pt idx="7">
                  <c:v>2.9</c:v>
                </c:pt>
                <c:pt idx="8">
                  <c:v>2.5</c:v>
                </c:pt>
                <c:pt idx="9">
                  <c:v>3.2</c:v>
                </c:pt>
                <c:pt idx="10">
                  <c:v>3.6</c:v>
                </c:pt>
                <c:pt idx="11">
                  <c:v>4.0999999999999996</c:v>
                </c:pt>
                <c:pt idx="12">
                  <c:v>4.7</c:v>
                </c:pt>
                <c:pt idx="13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102-437F-9F92-19370D6B0D01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65歳以上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9-2102-437F-9F92-19370D6B0D01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A-2102-437F-9F92-19370D6B0D01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B-2102-437F-9F92-19370D6B0D01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C-2102-437F-9F92-19370D6B0D01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D-2102-437F-9F92-19370D6B0D01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E-2102-437F-9F92-19370D6B0D01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6F-2102-437F-9F92-19370D6B0D01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70-2102-437F-9F92-19370D6B0D01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71-2102-437F-9F92-19370D6B0D01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72-2102-437F-9F92-19370D6B0D01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73-2102-437F-9F92-19370D6B0D01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74-2102-437F-9F92-19370D6B0D01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93110236220472E-2"/>
                      <c:h val="6.11781947067609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75-2102-437F-9F92-19370D6B0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numRef>
              <c:f>Sheet1!$A$4:$A$17</c:f>
              <c:numCache>
                <c:formatCode>General</c:formatCode>
                <c:ptCount val="14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2014</c:v>
                </c:pt>
                <c:pt idx="11">
                  <c:v>2016</c:v>
                </c:pt>
                <c:pt idx="12">
                  <c:v>2018</c:v>
                </c:pt>
                <c:pt idx="13">
                  <c:v>2020</c:v>
                </c:pt>
              </c:numCache>
            </c:numRef>
          </c:cat>
          <c:val>
            <c:numRef>
              <c:f>Sheet1!$K$4:$K$17</c:f>
              <c:numCache>
                <c:formatCode>General</c:formatCode>
                <c:ptCount val="14"/>
                <c:pt idx="8" formatCode="#,##0.0;[Red]\-#,##0.0">
                  <c:v>1.1000000000000001</c:v>
                </c:pt>
                <c:pt idx="9" formatCode="#,##0.0;[Red]\-#,##0.0">
                  <c:v>1.3</c:v>
                </c:pt>
                <c:pt idx="10" formatCode="#,##0.0;[Red]\-#,##0.0">
                  <c:v>1.7</c:v>
                </c:pt>
                <c:pt idx="11" formatCode="#,##0.0;[Red]\-#,##0.0">
                  <c:v>2.2000000000000002</c:v>
                </c:pt>
                <c:pt idx="12" formatCode="#,##0.0;[Red]\-#,##0.0">
                  <c:v>2.7</c:v>
                </c:pt>
                <c:pt idx="13" formatCode="#,##0.0;[Red]\-#,##0.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102-437F-9F92-19370D6B0D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overlap val="100"/>
        <c:axId val="405881256"/>
        <c:axId val="405882040"/>
      </c:barChart>
      <c:catAx>
        <c:axId val="405881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405882040"/>
        <c:crosses val="autoZero"/>
        <c:auto val="1"/>
        <c:lblAlgn val="ctr"/>
        <c:lblOffset val="100"/>
        <c:noMultiLvlLbl val="0"/>
      </c:catAx>
      <c:valAx>
        <c:axId val="40588204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405881256"/>
        <c:crosses val="autoZero"/>
        <c:crossBetween val="between"/>
      </c:valAx>
      <c:spPr>
        <a:blipFill dpi="0" rotWithShape="1">
          <a:blip xmlns:r="http://schemas.openxmlformats.org/officeDocument/2006/relationships" r:embed="rId1">
            <a:alphaModFix amt="55000"/>
          </a:blip>
          <a:srcRect/>
          <a:tile tx="0" ty="0" sx="100000" sy="100000" flip="none" algn="tl"/>
        </a:blipFill>
      </c:spPr>
    </c:plotArea>
    <c:legend>
      <c:legendPos val="t"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9C0C6-01AD-44AD-9BFB-405600D9F3F0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73DDA-5B94-4536-92A9-D233AC988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59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/>
              <a:t>2021.7.3	F</a:t>
            </a:r>
            <a:r>
              <a:rPr lang="en-US" altLang="ja-JP" sz="1200" dirty="0"/>
              <a:t>irst  Edition</a:t>
            </a:r>
          </a:p>
          <a:p>
            <a:r>
              <a:rPr lang="en-US" altLang="ja-JP" sz="1200" dirty="0"/>
              <a:t>2024.11.22	2020</a:t>
            </a:r>
            <a:r>
              <a:rPr lang="ja-JP" altLang="en-US" sz="1200" dirty="0"/>
              <a:t>年のデータを追加</a:t>
            </a:r>
            <a:endParaRPr lang="en-US" altLang="ja-JP" sz="1200"/>
          </a:p>
          <a:p>
            <a:endParaRPr lang="en-US" altLang="ja-JP" sz="1200" dirty="0"/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7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0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2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50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5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34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74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83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3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9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73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9269-EB51-406A-8272-8F8289B99DAA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46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3874006744"/>
              </p:ext>
            </p:extLst>
          </p:nvPr>
        </p:nvGraphicFramePr>
        <p:xfrm>
          <a:off x="0" y="764704"/>
          <a:ext cx="9144000" cy="5577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月 4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84776" cy="562074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800" dirty="0"/>
              <a:t>看護師の年齢分布の推移</a:t>
            </a:r>
            <a:br>
              <a:rPr lang="en-US" altLang="ja-JP" sz="2800" dirty="0"/>
            </a:b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Changes in the age distribution of nurses</a:t>
            </a:r>
            <a:endParaRPr kumimoji="1" lang="ja-JP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2024.11.22</a:t>
            </a:r>
            <a:endParaRPr kumimoji="1" lang="ja-JP" alt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18306" y="6361583"/>
            <a:ext cx="1442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Charting</a:t>
            </a:r>
            <a:r>
              <a:rPr lang="ja-JP" altLang="en-US" sz="1400" dirty="0"/>
              <a:t> </a:t>
            </a:r>
            <a:r>
              <a:rPr lang="en-US" altLang="ja-JP" sz="1400" dirty="0"/>
              <a:t>by MIKE</a:t>
            </a:r>
            <a:endParaRPr kumimoji="1" lang="ja-JP" altLang="en-US" sz="1400" dirty="0"/>
          </a:p>
        </p:txBody>
      </p:sp>
      <p:pic>
        <p:nvPicPr>
          <p:cNvPr id="10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0" y="6581001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：看護関係統計資料集より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41134" y="6577607"/>
            <a:ext cx="1491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ishida@mike.or.jp</a:t>
            </a:r>
            <a:endParaRPr kumimoji="1" lang="ja-JP" altLang="en-US" sz="1400" dirty="0"/>
          </a:p>
        </p:txBody>
      </p:sp>
      <p:sp>
        <p:nvSpPr>
          <p:cNvPr id="19" name="吹き出し: 線 18">
            <a:extLst>
              <a:ext uri="{FF2B5EF4-FFF2-40B4-BE49-F238E27FC236}">
                <a16:creationId xmlns:a16="http://schemas.microsoft.com/office/drawing/2014/main" id="{ED93C2E6-35F5-4E2E-964B-E0600365A34A}"/>
              </a:ext>
            </a:extLst>
          </p:cNvPr>
          <p:cNvSpPr/>
          <p:nvPr/>
        </p:nvSpPr>
        <p:spPr>
          <a:xfrm>
            <a:off x="6025776" y="2132856"/>
            <a:ext cx="1008112" cy="216024"/>
          </a:xfrm>
          <a:prstGeom prst="borderCallout1">
            <a:avLst>
              <a:gd name="adj1" fmla="val 18750"/>
              <a:gd name="adj2" fmla="val -8333"/>
              <a:gd name="adj3" fmla="val -386583"/>
              <a:gd name="adj4" fmla="val -27175"/>
            </a:avLst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/>
              <a:t>65</a:t>
            </a:r>
            <a:r>
              <a:rPr kumimoji="1" lang="ja-JP" altLang="en-US" sz="1000" dirty="0"/>
              <a:t>歳以上新設</a:t>
            </a:r>
          </a:p>
        </p:txBody>
      </p:sp>
    </p:spTree>
    <p:extLst>
      <p:ext uri="{BB962C8B-B14F-4D97-AF65-F5344CB8AC3E}">
        <p14:creationId xmlns:p14="http://schemas.microsoft.com/office/powerpoint/2010/main" val="3637716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148</Words>
  <Application>Microsoft Office PowerPoint</Application>
  <PresentationFormat>画面に合わせる (4:3)</PresentationFormat>
  <Paragraphs>109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看護師の年齢分布の推移  Changes in the age distribution of nurses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医療機関と地域で働く看護職数の推移  Number of  nurses working in medical institution and community</dc:title>
  <dc:creator>User05</dc:creator>
  <cp:lastModifiedBy>昌宏 石田</cp:lastModifiedBy>
  <cp:revision>20</cp:revision>
  <dcterms:created xsi:type="dcterms:W3CDTF">2011-02-15T02:17:45Z</dcterms:created>
  <dcterms:modified xsi:type="dcterms:W3CDTF">2024-11-26T04:04:24Z</dcterms:modified>
</cp:coreProperties>
</file>