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242" autoAdjust="0"/>
  </p:normalViewPr>
  <p:slideViewPr>
    <p:cSldViewPr>
      <p:cViewPr varScale="1">
        <p:scale>
          <a:sx n="77" d="100"/>
          <a:sy n="77" d="100"/>
        </p:scale>
        <p:origin x="1546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image" Target="../media/image1.jpe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25歳未満</c:v>
                </c:pt>
              </c:strCache>
            </c:strRef>
          </c:tx>
          <c:spPr>
            <a:solidFill>
              <a:schemeClr val="accent1">
                <a:lumMod val="75000"/>
                <a:alpha val="82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Sheet1!$A$4:$A$17</c:f>
              <c:numCache>
                <c:formatCode>General</c:formatCode>
                <c:ptCount val="14"/>
                <c:pt idx="0">
                  <c:v>1994</c:v>
                </c:pt>
                <c:pt idx="1">
                  <c:v>1996</c:v>
                </c:pt>
                <c:pt idx="2">
                  <c:v>1998</c:v>
                </c:pt>
                <c:pt idx="3">
                  <c:v>2000</c:v>
                </c:pt>
                <c:pt idx="4">
                  <c:v>2002</c:v>
                </c:pt>
                <c:pt idx="5">
                  <c:v>2004</c:v>
                </c:pt>
                <c:pt idx="6">
                  <c:v>2006</c:v>
                </c:pt>
                <c:pt idx="7">
                  <c:v>2008</c:v>
                </c:pt>
                <c:pt idx="8">
                  <c:v>2010</c:v>
                </c:pt>
                <c:pt idx="9">
                  <c:v>2012</c:v>
                </c:pt>
                <c:pt idx="10">
                  <c:v>2014</c:v>
                </c:pt>
                <c:pt idx="11">
                  <c:v>2016</c:v>
                </c:pt>
                <c:pt idx="12">
                  <c:v>2018</c:v>
                </c:pt>
                <c:pt idx="13">
                  <c:v>2020</c:v>
                </c:pt>
              </c:numCache>
            </c:numRef>
          </c:cat>
          <c:val>
            <c:numRef>
              <c:f>Sheet1!$B$4:$B$17</c:f>
              <c:numCache>
                <c:formatCode>#,##0.0;[Red]\-#,##0.0</c:formatCode>
                <c:ptCount val="14"/>
                <c:pt idx="0">
                  <c:v>16.8</c:v>
                </c:pt>
                <c:pt idx="1">
                  <c:v>16.100000000000001</c:v>
                </c:pt>
                <c:pt idx="2">
                  <c:v>15.5</c:v>
                </c:pt>
                <c:pt idx="3">
                  <c:v>15.1</c:v>
                </c:pt>
                <c:pt idx="4">
                  <c:v>12.9</c:v>
                </c:pt>
                <c:pt idx="5">
                  <c:v>11.2</c:v>
                </c:pt>
                <c:pt idx="6">
                  <c:v>10</c:v>
                </c:pt>
                <c:pt idx="7">
                  <c:v>9.5</c:v>
                </c:pt>
                <c:pt idx="8">
                  <c:v>9.1</c:v>
                </c:pt>
                <c:pt idx="9">
                  <c:v>8.1999999999999993</c:v>
                </c:pt>
                <c:pt idx="10">
                  <c:v>8.1999999999999993</c:v>
                </c:pt>
                <c:pt idx="11">
                  <c:v>8.4</c:v>
                </c:pt>
                <c:pt idx="12">
                  <c:v>8.5</c:v>
                </c:pt>
                <c:pt idx="13">
                  <c:v>8.4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F4-4CD6-9D8F-AEF9E3F0CD3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25～29歳</c:v>
                </c:pt>
              </c:strCache>
            </c:strRef>
          </c:tx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Sheet1!$A$4:$A$17</c:f>
              <c:numCache>
                <c:formatCode>General</c:formatCode>
                <c:ptCount val="14"/>
                <c:pt idx="0">
                  <c:v>1994</c:v>
                </c:pt>
                <c:pt idx="1">
                  <c:v>1996</c:v>
                </c:pt>
                <c:pt idx="2">
                  <c:v>1998</c:v>
                </c:pt>
                <c:pt idx="3">
                  <c:v>2000</c:v>
                </c:pt>
                <c:pt idx="4">
                  <c:v>2002</c:v>
                </c:pt>
                <c:pt idx="5">
                  <c:v>2004</c:v>
                </c:pt>
                <c:pt idx="6">
                  <c:v>2006</c:v>
                </c:pt>
                <c:pt idx="7">
                  <c:v>2008</c:v>
                </c:pt>
                <c:pt idx="8">
                  <c:v>2010</c:v>
                </c:pt>
                <c:pt idx="9">
                  <c:v>2012</c:v>
                </c:pt>
                <c:pt idx="10">
                  <c:v>2014</c:v>
                </c:pt>
                <c:pt idx="11">
                  <c:v>2016</c:v>
                </c:pt>
                <c:pt idx="12">
                  <c:v>2018</c:v>
                </c:pt>
                <c:pt idx="13">
                  <c:v>2020</c:v>
                </c:pt>
              </c:numCache>
            </c:numRef>
          </c:cat>
          <c:val>
            <c:numRef>
              <c:f>Sheet1!$C$4:$C$17</c:f>
              <c:numCache>
                <c:formatCode>#,##0.0;[Red]\-#,##0.0</c:formatCode>
                <c:ptCount val="14"/>
                <c:pt idx="0">
                  <c:v>22.1</c:v>
                </c:pt>
                <c:pt idx="1">
                  <c:v>22.3</c:v>
                </c:pt>
                <c:pt idx="2">
                  <c:v>21.1</c:v>
                </c:pt>
                <c:pt idx="3">
                  <c:v>21</c:v>
                </c:pt>
                <c:pt idx="4">
                  <c:v>21.2</c:v>
                </c:pt>
                <c:pt idx="5">
                  <c:v>20.399999999999999</c:v>
                </c:pt>
                <c:pt idx="6">
                  <c:v>18.600000000000001</c:v>
                </c:pt>
                <c:pt idx="7">
                  <c:v>16.600000000000001</c:v>
                </c:pt>
                <c:pt idx="8">
                  <c:v>15.3</c:v>
                </c:pt>
                <c:pt idx="9">
                  <c:v>14</c:v>
                </c:pt>
                <c:pt idx="10">
                  <c:v>13.1</c:v>
                </c:pt>
                <c:pt idx="11">
                  <c:v>12.7</c:v>
                </c:pt>
                <c:pt idx="12">
                  <c:v>12.7</c:v>
                </c:pt>
                <c:pt idx="13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3F4-4CD6-9D8F-AEF9E3F0CD3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30～34歳</c:v>
                </c:pt>
              </c:strCache>
            </c:strRef>
          </c:tx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2666666666666667E-2"/>
                      <c:h val="6.117819470676097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E-2102-437F-9F92-19370D6B0D01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2666666666666667E-2"/>
                      <c:h val="6.117819470676097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F-2102-437F-9F92-19370D6B0D01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2666666666666667E-2"/>
                      <c:h val="6.117819470676097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0-2102-437F-9F92-19370D6B0D01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2666666666666667E-2"/>
                      <c:h val="6.117819470676097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1-2102-437F-9F92-19370D6B0D01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2666666666666667E-2"/>
                      <c:h val="6.117819470676097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2-2102-437F-9F92-19370D6B0D01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2666666666666667E-2"/>
                      <c:h val="6.117819470676097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3-2102-437F-9F92-19370D6B0D01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2666666666666667E-2"/>
                      <c:h val="6.117819470676097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4-2102-437F-9F92-19370D6B0D01}"/>
                </c:ext>
              </c:extLst>
            </c:dLbl>
            <c:dLbl>
              <c:idx val="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2666666666666667E-2"/>
                      <c:h val="6.117819470676097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5-2102-437F-9F92-19370D6B0D01}"/>
                </c:ext>
              </c:extLst>
            </c:dLbl>
            <c:dLbl>
              <c:idx val="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2666666666666667E-2"/>
                      <c:h val="6.117819470676097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6-2102-437F-9F92-19370D6B0D01}"/>
                </c:ext>
              </c:extLst>
            </c:dLbl>
            <c:dLbl>
              <c:idx val="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2666666666666667E-2"/>
                      <c:h val="6.117819470676097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7-2102-437F-9F92-19370D6B0D01}"/>
                </c:ext>
              </c:extLst>
            </c:dLbl>
            <c:dLbl>
              <c:idx val="1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2666666666666667E-2"/>
                      <c:h val="6.117819470676097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8-2102-437F-9F92-19370D6B0D01}"/>
                </c:ext>
              </c:extLst>
            </c:dLbl>
            <c:dLbl>
              <c:idx val="1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2666666666666667E-2"/>
                      <c:h val="6.117819470676097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9-2102-437F-9F92-19370D6B0D01}"/>
                </c:ext>
              </c:extLst>
            </c:dLbl>
            <c:dLbl>
              <c:idx val="1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2666666666666667E-2"/>
                      <c:h val="6.117819470676097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A-2102-437F-9F92-19370D6B0D0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</c:ext>
            </c:extLst>
          </c:dLbls>
          <c:cat>
            <c:numRef>
              <c:f>Sheet1!$A$4:$A$17</c:f>
              <c:numCache>
                <c:formatCode>General</c:formatCode>
                <c:ptCount val="14"/>
                <c:pt idx="0">
                  <c:v>1994</c:v>
                </c:pt>
                <c:pt idx="1">
                  <c:v>1996</c:v>
                </c:pt>
                <c:pt idx="2">
                  <c:v>1998</c:v>
                </c:pt>
                <c:pt idx="3">
                  <c:v>2000</c:v>
                </c:pt>
                <c:pt idx="4">
                  <c:v>2002</c:v>
                </c:pt>
                <c:pt idx="5">
                  <c:v>2004</c:v>
                </c:pt>
                <c:pt idx="6">
                  <c:v>2006</c:v>
                </c:pt>
                <c:pt idx="7">
                  <c:v>2008</c:v>
                </c:pt>
                <c:pt idx="8">
                  <c:v>2010</c:v>
                </c:pt>
                <c:pt idx="9">
                  <c:v>2012</c:v>
                </c:pt>
                <c:pt idx="10">
                  <c:v>2014</c:v>
                </c:pt>
                <c:pt idx="11">
                  <c:v>2016</c:v>
                </c:pt>
                <c:pt idx="12">
                  <c:v>2018</c:v>
                </c:pt>
                <c:pt idx="13">
                  <c:v>2020</c:v>
                </c:pt>
              </c:numCache>
            </c:numRef>
          </c:cat>
          <c:val>
            <c:numRef>
              <c:f>Sheet1!$D$4:$D$17</c:f>
              <c:numCache>
                <c:formatCode>#,##0.0;[Red]\-#,##0.0</c:formatCode>
                <c:ptCount val="14"/>
                <c:pt idx="0">
                  <c:v>15.7</c:v>
                </c:pt>
                <c:pt idx="1">
                  <c:v>15.3</c:v>
                </c:pt>
                <c:pt idx="2">
                  <c:v>16.2</c:v>
                </c:pt>
                <c:pt idx="3">
                  <c:v>15.8</c:v>
                </c:pt>
                <c:pt idx="4">
                  <c:v>16.2</c:v>
                </c:pt>
                <c:pt idx="5">
                  <c:v>16.7</c:v>
                </c:pt>
                <c:pt idx="6">
                  <c:v>17.2</c:v>
                </c:pt>
                <c:pt idx="7">
                  <c:v>17.2</c:v>
                </c:pt>
                <c:pt idx="8">
                  <c:v>16.3</c:v>
                </c:pt>
                <c:pt idx="9">
                  <c:v>14.8</c:v>
                </c:pt>
                <c:pt idx="10">
                  <c:v>13.6</c:v>
                </c:pt>
                <c:pt idx="11">
                  <c:v>12.4</c:v>
                </c:pt>
                <c:pt idx="12">
                  <c:v>11.5</c:v>
                </c:pt>
                <c:pt idx="13">
                  <c:v>10.8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102-437F-9F92-19370D6B0D0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35～39歳</c:v>
                </c:pt>
              </c:strCache>
            </c:strRef>
          </c:tx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2666666666666667E-2"/>
                      <c:h val="6.117819470676097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B-2102-437F-9F92-19370D6B0D01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2666666666666667E-2"/>
                      <c:h val="6.117819470676097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C-2102-437F-9F92-19370D6B0D01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2666666666666667E-2"/>
                      <c:h val="6.117819470676097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D-2102-437F-9F92-19370D6B0D01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2666666666666667E-2"/>
                      <c:h val="6.117819470676097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E-2102-437F-9F92-19370D6B0D01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2666666666666667E-2"/>
                      <c:h val="6.117819470676097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F-2102-437F-9F92-19370D6B0D01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2666666666666667E-2"/>
                      <c:h val="6.117819470676097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20-2102-437F-9F92-19370D6B0D01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2666666666666667E-2"/>
                      <c:h val="6.117819470676097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21-2102-437F-9F92-19370D6B0D01}"/>
                </c:ext>
              </c:extLst>
            </c:dLbl>
            <c:dLbl>
              <c:idx val="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2666666666666667E-2"/>
                      <c:h val="6.117819470676097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22-2102-437F-9F92-19370D6B0D01}"/>
                </c:ext>
              </c:extLst>
            </c:dLbl>
            <c:dLbl>
              <c:idx val="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2666666666666667E-2"/>
                      <c:h val="6.117819470676097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23-2102-437F-9F92-19370D6B0D01}"/>
                </c:ext>
              </c:extLst>
            </c:dLbl>
            <c:dLbl>
              <c:idx val="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2666666666666667E-2"/>
                      <c:h val="6.117819470676097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24-2102-437F-9F92-19370D6B0D01}"/>
                </c:ext>
              </c:extLst>
            </c:dLbl>
            <c:dLbl>
              <c:idx val="1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2666666666666667E-2"/>
                      <c:h val="6.117819470676097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25-2102-437F-9F92-19370D6B0D01}"/>
                </c:ext>
              </c:extLst>
            </c:dLbl>
            <c:dLbl>
              <c:idx val="1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2666666666666667E-2"/>
                      <c:h val="6.117819470676097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26-2102-437F-9F92-19370D6B0D01}"/>
                </c:ext>
              </c:extLst>
            </c:dLbl>
            <c:dLbl>
              <c:idx val="1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2666666666666667E-2"/>
                      <c:h val="6.117819470676097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27-2102-437F-9F92-19370D6B0D0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</c:ext>
            </c:extLst>
          </c:dLbls>
          <c:cat>
            <c:numRef>
              <c:f>Sheet1!$A$4:$A$17</c:f>
              <c:numCache>
                <c:formatCode>General</c:formatCode>
                <c:ptCount val="14"/>
                <c:pt idx="0">
                  <c:v>1994</c:v>
                </c:pt>
                <c:pt idx="1">
                  <c:v>1996</c:v>
                </c:pt>
                <c:pt idx="2">
                  <c:v>1998</c:v>
                </c:pt>
                <c:pt idx="3">
                  <c:v>2000</c:v>
                </c:pt>
                <c:pt idx="4">
                  <c:v>2002</c:v>
                </c:pt>
                <c:pt idx="5">
                  <c:v>2004</c:v>
                </c:pt>
                <c:pt idx="6">
                  <c:v>2006</c:v>
                </c:pt>
                <c:pt idx="7">
                  <c:v>2008</c:v>
                </c:pt>
                <c:pt idx="8">
                  <c:v>2010</c:v>
                </c:pt>
                <c:pt idx="9">
                  <c:v>2012</c:v>
                </c:pt>
                <c:pt idx="10">
                  <c:v>2014</c:v>
                </c:pt>
                <c:pt idx="11">
                  <c:v>2016</c:v>
                </c:pt>
                <c:pt idx="12">
                  <c:v>2018</c:v>
                </c:pt>
                <c:pt idx="13">
                  <c:v>2020</c:v>
                </c:pt>
              </c:numCache>
            </c:numRef>
          </c:cat>
          <c:val>
            <c:numRef>
              <c:f>Sheet1!$E$4:$E$17</c:f>
              <c:numCache>
                <c:formatCode>#,##0.0;[Red]\-#,##0.0</c:formatCode>
                <c:ptCount val="14"/>
                <c:pt idx="0">
                  <c:v>13.8</c:v>
                </c:pt>
                <c:pt idx="1">
                  <c:v>14</c:v>
                </c:pt>
                <c:pt idx="2">
                  <c:v>13.9</c:v>
                </c:pt>
                <c:pt idx="3">
                  <c:v>13.9</c:v>
                </c:pt>
                <c:pt idx="4">
                  <c:v>14</c:v>
                </c:pt>
                <c:pt idx="5">
                  <c:v>14.3</c:v>
                </c:pt>
                <c:pt idx="6">
                  <c:v>14.9</c:v>
                </c:pt>
                <c:pt idx="7">
                  <c:v>14.9</c:v>
                </c:pt>
                <c:pt idx="8">
                  <c:v>15.5</c:v>
                </c:pt>
                <c:pt idx="9">
                  <c:v>16</c:v>
                </c:pt>
                <c:pt idx="10">
                  <c:v>15.6</c:v>
                </c:pt>
                <c:pt idx="11">
                  <c:v>14.3</c:v>
                </c:pt>
                <c:pt idx="12">
                  <c:v>12.9</c:v>
                </c:pt>
                <c:pt idx="13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102-437F-9F92-19370D6B0D01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40～44歳</c:v>
                </c:pt>
              </c:strCache>
            </c:strRef>
          </c:tx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2666666666666667E-2"/>
                      <c:h val="6.117819470676097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28-2102-437F-9F92-19370D6B0D01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2666666666666667E-2"/>
                      <c:h val="6.117819470676097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29-2102-437F-9F92-19370D6B0D01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2666666666666667E-2"/>
                      <c:h val="6.117819470676097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2A-2102-437F-9F92-19370D6B0D01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2666666666666667E-2"/>
                      <c:h val="6.117819470676097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2B-2102-437F-9F92-19370D6B0D01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2666666666666667E-2"/>
                      <c:h val="6.117819470676097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2C-2102-437F-9F92-19370D6B0D01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2666666666666667E-2"/>
                      <c:h val="6.117819470676097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2D-2102-437F-9F92-19370D6B0D01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2666666666666667E-2"/>
                      <c:h val="6.117819470676097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2E-2102-437F-9F92-19370D6B0D01}"/>
                </c:ext>
              </c:extLst>
            </c:dLbl>
            <c:dLbl>
              <c:idx val="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2666666666666667E-2"/>
                      <c:h val="6.117819470676097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2F-2102-437F-9F92-19370D6B0D01}"/>
                </c:ext>
              </c:extLst>
            </c:dLbl>
            <c:dLbl>
              <c:idx val="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2666666666666667E-2"/>
                      <c:h val="6.117819470676097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30-2102-437F-9F92-19370D6B0D01}"/>
                </c:ext>
              </c:extLst>
            </c:dLbl>
            <c:dLbl>
              <c:idx val="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2666666666666667E-2"/>
                      <c:h val="6.117819470676097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31-2102-437F-9F92-19370D6B0D01}"/>
                </c:ext>
              </c:extLst>
            </c:dLbl>
            <c:dLbl>
              <c:idx val="1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2666666666666667E-2"/>
                      <c:h val="6.117819470676097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32-2102-437F-9F92-19370D6B0D01}"/>
                </c:ext>
              </c:extLst>
            </c:dLbl>
            <c:dLbl>
              <c:idx val="1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2666666666666667E-2"/>
                      <c:h val="6.117819470676097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33-2102-437F-9F92-19370D6B0D01}"/>
                </c:ext>
              </c:extLst>
            </c:dLbl>
            <c:dLbl>
              <c:idx val="1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2666666666666667E-2"/>
                      <c:h val="6.117819470676097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34-2102-437F-9F92-19370D6B0D0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</c:ext>
            </c:extLst>
          </c:dLbls>
          <c:cat>
            <c:numRef>
              <c:f>Sheet1!$A$4:$A$17</c:f>
              <c:numCache>
                <c:formatCode>General</c:formatCode>
                <c:ptCount val="14"/>
                <c:pt idx="0">
                  <c:v>1994</c:v>
                </c:pt>
                <c:pt idx="1">
                  <c:v>1996</c:v>
                </c:pt>
                <c:pt idx="2">
                  <c:v>1998</c:v>
                </c:pt>
                <c:pt idx="3">
                  <c:v>2000</c:v>
                </c:pt>
                <c:pt idx="4">
                  <c:v>2002</c:v>
                </c:pt>
                <c:pt idx="5">
                  <c:v>2004</c:v>
                </c:pt>
                <c:pt idx="6">
                  <c:v>2006</c:v>
                </c:pt>
                <c:pt idx="7">
                  <c:v>2008</c:v>
                </c:pt>
                <c:pt idx="8">
                  <c:v>2010</c:v>
                </c:pt>
                <c:pt idx="9">
                  <c:v>2012</c:v>
                </c:pt>
                <c:pt idx="10">
                  <c:v>2014</c:v>
                </c:pt>
                <c:pt idx="11">
                  <c:v>2016</c:v>
                </c:pt>
                <c:pt idx="12">
                  <c:v>2018</c:v>
                </c:pt>
                <c:pt idx="13">
                  <c:v>2020</c:v>
                </c:pt>
              </c:numCache>
            </c:numRef>
          </c:cat>
          <c:val>
            <c:numRef>
              <c:f>Sheet1!$F$4:$F$17</c:f>
              <c:numCache>
                <c:formatCode>#,##0.0;[Red]\-#,##0.0</c:formatCode>
                <c:ptCount val="14"/>
                <c:pt idx="0">
                  <c:v>11.6</c:v>
                </c:pt>
                <c:pt idx="1">
                  <c:v>11.7</c:v>
                </c:pt>
                <c:pt idx="2">
                  <c:v>12.2</c:v>
                </c:pt>
                <c:pt idx="3">
                  <c:v>12.6</c:v>
                </c:pt>
                <c:pt idx="4">
                  <c:v>12.6</c:v>
                </c:pt>
                <c:pt idx="5">
                  <c:v>12.8</c:v>
                </c:pt>
                <c:pt idx="6">
                  <c:v>12.7</c:v>
                </c:pt>
                <c:pt idx="7">
                  <c:v>13.4</c:v>
                </c:pt>
                <c:pt idx="8">
                  <c:v>13.6</c:v>
                </c:pt>
                <c:pt idx="9">
                  <c:v>14.2</c:v>
                </c:pt>
                <c:pt idx="10">
                  <c:v>14.6</c:v>
                </c:pt>
                <c:pt idx="11">
                  <c:v>15</c:v>
                </c:pt>
                <c:pt idx="12">
                  <c:v>15.1</c:v>
                </c:pt>
                <c:pt idx="13">
                  <c:v>14.2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102-437F-9F92-19370D6B0D01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45～49歳</c:v>
                </c:pt>
              </c:strCache>
            </c:strRef>
          </c:tx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9993110236220472E-2"/>
                      <c:h val="6.117819470676097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35-2102-437F-9F92-19370D6B0D01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9993110236220472E-2"/>
                      <c:h val="6.117819470676097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36-2102-437F-9F92-19370D6B0D01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9993110236220472E-2"/>
                      <c:h val="6.117819470676097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37-2102-437F-9F92-19370D6B0D01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9993110236220472E-2"/>
                      <c:h val="6.117819470676097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38-2102-437F-9F92-19370D6B0D01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2666666666666667E-2"/>
                      <c:h val="6.117819470676097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39-2102-437F-9F92-19370D6B0D01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2666666666666667E-2"/>
                      <c:h val="6.117819470676097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3A-2102-437F-9F92-19370D6B0D01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2666666666666667E-2"/>
                      <c:h val="6.117819470676097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3B-2102-437F-9F92-19370D6B0D01}"/>
                </c:ext>
              </c:extLst>
            </c:dLbl>
            <c:dLbl>
              <c:idx val="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2666666666666667E-2"/>
                      <c:h val="6.117819470676097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3C-2102-437F-9F92-19370D6B0D01}"/>
                </c:ext>
              </c:extLst>
            </c:dLbl>
            <c:dLbl>
              <c:idx val="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2666666666666667E-2"/>
                      <c:h val="6.117819470676097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3D-2102-437F-9F92-19370D6B0D01}"/>
                </c:ext>
              </c:extLst>
            </c:dLbl>
            <c:dLbl>
              <c:idx val="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2666666666666667E-2"/>
                      <c:h val="6.117819470676097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3E-2102-437F-9F92-19370D6B0D01}"/>
                </c:ext>
              </c:extLst>
            </c:dLbl>
            <c:dLbl>
              <c:idx val="1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2666666666666667E-2"/>
                      <c:h val="6.117819470676097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3F-2102-437F-9F92-19370D6B0D01}"/>
                </c:ext>
              </c:extLst>
            </c:dLbl>
            <c:dLbl>
              <c:idx val="1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2666666666666667E-2"/>
                      <c:h val="6.117819470676097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40-2102-437F-9F92-19370D6B0D01}"/>
                </c:ext>
              </c:extLst>
            </c:dLbl>
            <c:dLbl>
              <c:idx val="1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2666666666666667E-2"/>
                      <c:h val="6.117819470676097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41-2102-437F-9F92-19370D6B0D0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</c:ext>
            </c:extLst>
          </c:dLbls>
          <c:cat>
            <c:numRef>
              <c:f>Sheet1!$A$4:$A$17</c:f>
              <c:numCache>
                <c:formatCode>General</c:formatCode>
                <c:ptCount val="14"/>
                <c:pt idx="0">
                  <c:v>1994</c:v>
                </c:pt>
                <c:pt idx="1">
                  <c:v>1996</c:v>
                </c:pt>
                <c:pt idx="2">
                  <c:v>1998</c:v>
                </c:pt>
                <c:pt idx="3">
                  <c:v>2000</c:v>
                </c:pt>
                <c:pt idx="4">
                  <c:v>2002</c:v>
                </c:pt>
                <c:pt idx="5">
                  <c:v>2004</c:v>
                </c:pt>
                <c:pt idx="6">
                  <c:v>2006</c:v>
                </c:pt>
                <c:pt idx="7">
                  <c:v>2008</c:v>
                </c:pt>
                <c:pt idx="8">
                  <c:v>2010</c:v>
                </c:pt>
                <c:pt idx="9">
                  <c:v>2012</c:v>
                </c:pt>
                <c:pt idx="10">
                  <c:v>2014</c:v>
                </c:pt>
                <c:pt idx="11">
                  <c:v>2016</c:v>
                </c:pt>
                <c:pt idx="12">
                  <c:v>2018</c:v>
                </c:pt>
                <c:pt idx="13">
                  <c:v>2020</c:v>
                </c:pt>
              </c:numCache>
            </c:numRef>
          </c:cat>
          <c:val>
            <c:numRef>
              <c:f>Sheet1!$G$4:$G$17</c:f>
              <c:numCache>
                <c:formatCode>#,##0.0;[Red]\-#,##0.0</c:formatCode>
                <c:ptCount val="14"/>
                <c:pt idx="0">
                  <c:v>7.1</c:v>
                </c:pt>
                <c:pt idx="1">
                  <c:v>8.9</c:v>
                </c:pt>
                <c:pt idx="2">
                  <c:v>9.6</c:v>
                </c:pt>
                <c:pt idx="3">
                  <c:v>9.6999999999999993</c:v>
                </c:pt>
                <c:pt idx="4">
                  <c:v>10.1</c:v>
                </c:pt>
                <c:pt idx="5">
                  <c:v>10.6</c:v>
                </c:pt>
                <c:pt idx="6">
                  <c:v>11.1</c:v>
                </c:pt>
                <c:pt idx="7">
                  <c:v>11.3</c:v>
                </c:pt>
                <c:pt idx="8">
                  <c:v>11.7</c:v>
                </c:pt>
                <c:pt idx="9">
                  <c:v>12.2</c:v>
                </c:pt>
                <c:pt idx="10">
                  <c:v>12.6</c:v>
                </c:pt>
                <c:pt idx="11">
                  <c:v>13.2</c:v>
                </c:pt>
                <c:pt idx="12">
                  <c:v>13.1</c:v>
                </c:pt>
                <c:pt idx="13">
                  <c:v>13.6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102-437F-9F92-19370D6B0D01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50～54歳</c:v>
                </c:pt>
              </c:strCache>
            </c:strRef>
          </c:tx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9993110236220472E-2"/>
                      <c:h val="6.117819470676097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42-2102-437F-9F92-19370D6B0D01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9993110236220472E-2"/>
                      <c:h val="6.117819470676097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43-2102-437F-9F92-19370D6B0D01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9993110236220472E-2"/>
                      <c:h val="6.117819470676097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44-2102-437F-9F92-19370D6B0D01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9993110236220472E-2"/>
                      <c:h val="6.117819470676097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45-2102-437F-9F92-19370D6B0D01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9993110236220472E-2"/>
                      <c:h val="6.117819470676097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46-2102-437F-9F92-19370D6B0D01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9993110236220472E-2"/>
                      <c:h val="6.117819470676097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47-2102-437F-9F92-19370D6B0D01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9993110236220472E-2"/>
                      <c:h val="6.117819470676097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48-2102-437F-9F92-19370D6B0D01}"/>
                </c:ext>
              </c:extLst>
            </c:dLbl>
            <c:dLbl>
              <c:idx val="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9993110236220472E-2"/>
                      <c:h val="6.117819470676097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49-2102-437F-9F92-19370D6B0D01}"/>
                </c:ext>
              </c:extLst>
            </c:dLbl>
            <c:dLbl>
              <c:idx val="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9993110236220472E-2"/>
                      <c:h val="6.117819470676097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4A-2102-437F-9F92-19370D6B0D01}"/>
                </c:ext>
              </c:extLst>
            </c:dLbl>
            <c:dLbl>
              <c:idx val="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9993110236220472E-2"/>
                      <c:h val="6.117819470676097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4B-2102-437F-9F92-19370D6B0D01}"/>
                </c:ext>
              </c:extLst>
            </c:dLbl>
            <c:dLbl>
              <c:idx val="1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9993110236220472E-2"/>
                      <c:h val="6.117819470676097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4C-2102-437F-9F92-19370D6B0D01}"/>
                </c:ext>
              </c:extLst>
            </c:dLbl>
            <c:dLbl>
              <c:idx val="1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2666666666666667E-2"/>
                      <c:h val="6.117819470676097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4D-2102-437F-9F92-19370D6B0D01}"/>
                </c:ext>
              </c:extLst>
            </c:dLbl>
            <c:dLbl>
              <c:idx val="1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2666666666666667E-2"/>
                      <c:h val="6.117819470676097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4E-2102-437F-9F92-19370D6B0D0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</c:ext>
            </c:extLst>
          </c:dLbls>
          <c:cat>
            <c:numRef>
              <c:f>Sheet1!$A$4:$A$17</c:f>
              <c:numCache>
                <c:formatCode>General</c:formatCode>
                <c:ptCount val="14"/>
                <c:pt idx="0">
                  <c:v>1994</c:v>
                </c:pt>
                <c:pt idx="1">
                  <c:v>1996</c:v>
                </c:pt>
                <c:pt idx="2">
                  <c:v>1998</c:v>
                </c:pt>
                <c:pt idx="3">
                  <c:v>2000</c:v>
                </c:pt>
                <c:pt idx="4">
                  <c:v>2002</c:v>
                </c:pt>
                <c:pt idx="5">
                  <c:v>2004</c:v>
                </c:pt>
                <c:pt idx="6">
                  <c:v>2006</c:v>
                </c:pt>
                <c:pt idx="7">
                  <c:v>2008</c:v>
                </c:pt>
                <c:pt idx="8">
                  <c:v>2010</c:v>
                </c:pt>
                <c:pt idx="9">
                  <c:v>2012</c:v>
                </c:pt>
                <c:pt idx="10">
                  <c:v>2014</c:v>
                </c:pt>
                <c:pt idx="11">
                  <c:v>2016</c:v>
                </c:pt>
                <c:pt idx="12">
                  <c:v>2018</c:v>
                </c:pt>
                <c:pt idx="13">
                  <c:v>2020</c:v>
                </c:pt>
              </c:numCache>
            </c:numRef>
          </c:cat>
          <c:val>
            <c:numRef>
              <c:f>Sheet1!$H$4:$H$17</c:f>
              <c:numCache>
                <c:formatCode>#,##0.0;[Red]\-#,##0.0</c:formatCode>
                <c:ptCount val="14"/>
                <c:pt idx="0">
                  <c:v>4.0999999999999996</c:v>
                </c:pt>
                <c:pt idx="1">
                  <c:v>4</c:v>
                </c:pt>
                <c:pt idx="2">
                  <c:v>4.9000000000000004</c:v>
                </c:pt>
                <c:pt idx="3">
                  <c:v>6.2</c:v>
                </c:pt>
                <c:pt idx="4">
                  <c:v>7.3</c:v>
                </c:pt>
                <c:pt idx="5">
                  <c:v>7.7</c:v>
                </c:pt>
                <c:pt idx="6">
                  <c:v>8</c:v>
                </c:pt>
                <c:pt idx="7">
                  <c:v>8.5</c:v>
                </c:pt>
                <c:pt idx="8">
                  <c:v>9.1</c:v>
                </c:pt>
                <c:pt idx="9">
                  <c:v>9.6</c:v>
                </c:pt>
                <c:pt idx="10">
                  <c:v>9.9</c:v>
                </c:pt>
                <c:pt idx="11">
                  <c:v>10.1</c:v>
                </c:pt>
                <c:pt idx="12">
                  <c:v>10.9</c:v>
                </c:pt>
                <c:pt idx="13">
                  <c:v>11.1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102-437F-9F92-19370D6B0D01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55～59歳</c:v>
                </c:pt>
              </c:strCache>
            </c:strRef>
          </c:tx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2402777777777778E-2"/>
                      <c:h val="3.126890222074090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5C-2102-437F-9F92-19370D6B0D01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2402777777777778E-2"/>
                      <c:h val="3.126890222074090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5D-2102-437F-9F92-19370D6B0D01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2402777777777778E-2"/>
                      <c:h val="3.126890222074090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5E-2102-437F-9F92-19370D6B0D01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2402777777777778E-2"/>
                      <c:h val="3.126890222074090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5F-2102-437F-9F92-19370D6B0D01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2402777777777778E-2"/>
                      <c:h val="3.126890222074090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60-2102-437F-9F92-19370D6B0D01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2402777777777778E-2"/>
                      <c:h val="3.126890222074090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61-2102-437F-9F92-19370D6B0D01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2402777777777778E-2"/>
                      <c:h val="3.126890222074090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62-2102-437F-9F92-19370D6B0D01}"/>
                </c:ext>
              </c:extLst>
            </c:dLbl>
            <c:dLbl>
              <c:idx val="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2402777777777778E-2"/>
                      <c:h val="3.126890222074090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63-2102-437F-9F92-19370D6B0D01}"/>
                </c:ext>
              </c:extLst>
            </c:dLbl>
            <c:dLbl>
              <c:idx val="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2402777777777778E-2"/>
                      <c:h val="3.126890222074090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64-2102-437F-9F92-19370D6B0D01}"/>
                </c:ext>
              </c:extLst>
            </c:dLbl>
            <c:dLbl>
              <c:idx val="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2402777777777778E-2"/>
                      <c:h val="3.126890222074090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65-2102-437F-9F92-19370D6B0D01}"/>
                </c:ext>
              </c:extLst>
            </c:dLbl>
            <c:dLbl>
              <c:idx val="1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2402777777777778E-2"/>
                      <c:h val="3.126890222074090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66-2102-437F-9F92-19370D6B0D01}"/>
                </c:ext>
              </c:extLst>
            </c:dLbl>
            <c:dLbl>
              <c:idx val="1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2402777777777778E-2"/>
                      <c:h val="3.126890222074090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67-2102-437F-9F92-19370D6B0D01}"/>
                </c:ext>
              </c:extLst>
            </c:dLbl>
            <c:dLbl>
              <c:idx val="1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2402777777777778E-2"/>
                      <c:h val="3.126890222074090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68-2102-437F-9F92-19370D6B0D0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</c:ext>
            </c:extLst>
          </c:dLbls>
          <c:cat>
            <c:numRef>
              <c:f>Sheet1!$A$4:$A$17</c:f>
              <c:numCache>
                <c:formatCode>General</c:formatCode>
                <c:ptCount val="14"/>
                <c:pt idx="0">
                  <c:v>1994</c:v>
                </c:pt>
                <c:pt idx="1">
                  <c:v>1996</c:v>
                </c:pt>
                <c:pt idx="2">
                  <c:v>1998</c:v>
                </c:pt>
                <c:pt idx="3">
                  <c:v>2000</c:v>
                </c:pt>
                <c:pt idx="4">
                  <c:v>2002</c:v>
                </c:pt>
                <c:pt idx="5">
                  <c:v>2004</c:v>
                </c:pt>
                <c:pt idx="6">
                  <c:v>2006</c:v>
                </c:pt>
                <c:pt idx="7">
                  <c:v>2008</c:v>
                </c:pt>
                <c:pt idx="8">
                  <c:v>2010</c:v>
                </c:pt>
                <c:pt idx="9">
                  <c:v>2012</c:v>
                </c:pt>
                <c:pt idx="10">
                  <c:v>2014</c:v>
                </c:pt>
                <c:pt idx="11">
                  <c:v>2016</c:v>
                </c:pt>
                <c:pt idx="12">
                  <c:v>2018</c:v>
                </c:pt>
                <c:pt idx="13">
                  <c:v>2020</c:v>
                </c:pt>
              </c:numCache>
            </c:numRef>
          </c:cat>
          <c:val>
            <c:numRef>
              <c:f>Sheet1!$I$4:$I$17</c:f>
              <c:numCache>
                <c:formatCode>#,##0.0;[Red]\-#,##0.0</c:formatCode>
                <c:ptCount val="14"/>
                <c:pt idx="0">
                  <c:v>2.8</c:v>
                </c:pt>
                <c:pt idx="1">
                  <c:v>2.6</c:v>
                </c:pt>
                <c:pt idx="2">
                  <c:v>2.7</c:v>
                </c:pt>
                <c:pt idx="3">
                  <c:v>2.7</c:v>
                </c:pt>
                <c:pt idx="4">
                  <c:v>3.1</c:v>
                </c:pt>
                <c:pt idx="5">
                  <c:v>3.9</c:v>
                </c:pt>
                <c:pt idx="6">
                  <c:v>5.0999999999999996</c:v>
                </c:pt>
                <c:pt idx="7">
                  <c:v>5.6</c:v>
                </c:pt>
                <c:pt idx="8">
                  <c:v>6</c:v>
                </c:pt>
                <c:pt idx="9">
                  <c:v>6.5</c:v>
                </c:pt>
                <c:pt idx="10">
                  <c:v>7.1</c:v>
                </c:pt>
                <c:pt idx="11">
                  <c:v>7.7</c:v>
                </c:pt>
                <c:pt idx="12">
                  <c:v>8</c:v>
                </c:pt>
                <c:pt idx="13">
                  <c:v>8.6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102-437F-9F92-19370D6B0D01}"/>
            </c:ext>
          </c:extLst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60～64歳</c:v>
                </c:pt>
              </c:strCache>
            </c:strRef>
          </c:tx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9993110236220472E-2"/>
                      <c:h val="6.117819470676097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4F-2102-437F-9F92-19370D6B0D01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9993110236220472E-2"/>
                      <c:h val="6.117819470676097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50-2102-437F-9F92-19370D6B0D01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9993110236220472E-2"/>
                      <c:h val="6.117819470676097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51-2102-437F-9F92-19370D6B0D01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9993110236220472E-2"/>
                      <c:h val="6.117819470676097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52-2102-437F-9F92-19370D6B0D01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9993110236220472E-2"/>
                      <c:h val="6.117819470676097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53-2102-437F-9F92-19370D6B0D01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9993110236220472E-2"/>
                      <c:h val="6.117819470676097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54-2102-437F-9F92-19370D6B0D01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9993110236220472E-2"/>
                      <c:h val="6.117819470676097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55-2102-437F-9F92-19370D6B0D01}"/>
                </c:ext>
              </c:extLst>
            </c:dLbl>
            <c:dLbl>
              <c:idx val="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9993110236220472E-2"/>
                      <c:h val="6.117819470676097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56-2102-437F-9F92-19370D6B0D01}"/>
                </c:ext>
              </c:extLst>
            </c:dLbl>
            <c:dLbl>
              <c:idx val="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9993110236220472E-2"/>
                      <c:h val="6.117819470676097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57-2102-437F-9F92-19370D6B0D01}"/>
                </c:ext>
              </c:extLst>
            </c:dLbl>
            <c:dLbl>
              <c:idx val="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9993110236220472E-2"/>
                      <c:h val="6.117819470676097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58-2102-437F-9F92-19370D6B0D01}"/>
                </c:ext>
              </c:extLst>
            </c:dLbl>
            <c:dLbl>
              <c:idx val="1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9993110236220472E-2"/>
                      <c:h val="6.117819470676097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59-2102-437F-9F92-19370D6B0D01}"/>
                </c:ext>
              </c:extLst>
            </c:dLbl>
            <c:dLbl>
              <c:idx val="1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9993110236220472E-2"/>
                      <c:h val="6.117819470676097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5A-2102-437F-9F92-19370D6B0D01}"/>
                </c:ext>
              </c:extLst>
            </c:dLbl>
            <c:dLbl>
              <c:idx val="1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9993110236220472E-2"/>
                      <c:h val="6.117819470676097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5B-2102-437F-9F92-19370D6B0D0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</c:ext>
            </c:extLst>
          </c:dLbls>
          <c:cat>
            <c:numRef>
              <c:f>Sheet1!$A$4:$A$17</c:f>
              <c:numCache>
                <c:formatCode>General</c:formatCode>
                <c:ptCount val="14"/>
                <c:pt idx="0">
                  <c:v>1994</c:v>
                </c:pt>
                <c:pt idx="1">
                  <c:v>1996</c:v>
                </c:pt>
                <c:pt idx="2">
                  <c:v>1998</c:v>
                </c:pt>
                <c:pt idx="3">
                  <c:v>2000</c:v>
                </c:pt>
                <c:pt idx="4">
                  <c:v>2002</c:v>
                </c:pt>
                <c:pt idx="5">
                  <c:v>2004</c:v>
                </c:pt>
                <c:pt idx="6">
                  <c:v>2006</c:v>
                </c:pt>
                <c:pt idx="7">
                  <c:v>2008</c:v>
                </c:pt>
                <c:pt idx="8">
                  <c:v>2010</c:v>
                </c:pt>
                <c:pt idx="9">
                  <c:v>2012</c:v>
                </c:pt>
                <c:pt idx="10">
                  <c:v>2014</c:v>
                </c:pt>
                <c:pt idx="11">
                  <c:v>2016</c:v>
                </c:pt>
                <c:pt idx="12">
                  <c:v>2018</c:v>
                </c:pt>
                <c:pt idx="13">
                  <c:v>2020</c:v>
                </c:pt>
              </c:numCache>
            </c:numRef>
          </c:cat>
          <c:val>
            <c:numRef>
              <c:f>Sheet1!$J$4:$J$17</c:f>
              <c:numCache>
                <c:formatCode>#,##0.0;[Red]\-#,##0.0</c:formatCode>
                <c:ptCount val="14"/>
                <c:pt idx="0">
                  <c:v>5.9</c:v>
                </c:pt>
                <c:pt idx="1">
                  <c:v>5</c:v>
                </c:pt>
                <c:pt idx="2">
                  <c:v>3.9</c:v>
                </c:pt>
                <c:pt idx="3">
                  <c:v>3</c:v>
                </c:pt>
                <c:pt idx="4">
                  <c:v>2.6</c:v>
                </c:pt>
                <c:pt idx="5">
                  <c:v>2.4</c:v>
                </c:pt>
                <c:pt idx="6">
                  <c:v>2.4</c:v>
                </c:pt>
                <c:pt idx="7">
                  <c:v>2.9</c:v>
                </c:pt>
                <c:pt idx="8">
                  <c:v>2.5</c:v>
                </c:pt>
                <c:pt idx="9">
                  <c:v>3.2</c:v>
                </c:pt>
                <c:pt idx="10">
                  <c:v>3.6</c:v>
                </c:pt>
                <c:pt idx="11">
                  <c:v>4.0999999999999996</c:v>
                </c:pt>
                <c:pt idx="12">
                  <c:v>4.7</c:v>
                </c:pt>
                <c:pt idx="13">
                  <c:v>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102-437F-9F92-19370D6B0D01}"/>
            </c:ext>
          </c:extLst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65歳以上</c:v>
                </c:pt>
              </c:strCache>
            </c:strRef>
          </c:tx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69-2102-437F-9F92-19370D6B0D01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6A-2102-437F-9F92-19370D6B0D01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6B-2102-437F-9F92-19370D6B0D01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6C-2102-437F-9F92-19370D6B0D01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6D-2102-437F-9F92-19370D6B0D01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9993110236220472E-2"/>
                      <c:h val="6.117819470676097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6E-2102-437F-9F92-19370D6B0D01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9993110236220472E-2"/>
                      <c:h val="6.117819470676097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6F-2102-437F-9F92-19370D6B0D01}"/>
                </c:ext>
              </c:extLst>
            </c:dLbl>
            <c:dLbl>
              <c:idx val="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9993110236220472E-2"/>
                      <c:h val="6.117819470676097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70-2102-437F-9F92-19370D6B0D01}"/>
                </c:ext>
              </c:extLst>
            </c:dLbl>
            <c:dLbl>
              <c:idx val="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9993110236220472E-2"/>
                      <c:h val="6.117819470676097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71-2102-437F-9F92-19370D6B0D01}"/>
                </c:ext>
              </c:extLst>
            </c:dLbl>
            <c:dLbl>
              <c:idx val="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9993110236220472E-2"/>
                      <c:h val="6.117819470676097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72-2102-437F-9F92-19370D6B0D01}"/>
                </c:ext>
              </c:extLst>
            </c:dLbl>
            <c:dLbl>
              <c:idx val="1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9993110236220472E-2"/>
                      <c:h val="6.117819470676097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73-2102-437F-9F92-19370D6B0D01}"/>
                </c:ext>
              </c:extLst>
            </c:dLbl>
            <c:dLbl>
              <c:idx val="1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9993110236220472E-2"/>
                      <c:h val="6.117819470676097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74-2102-437F-9F92-19370D6B0D01}"/>
                </c:ext>
              </c:extLst>
            </c:dLbl>
            <c:dLbl>
              <c:idx val="1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9993110236220472E-2"/>
                      <c:h val="6.117819470676097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75-2102-437F-9F92-19370D6B0D0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</c:ext>
            </c:extLst>
          </c:dLbls>
          <c:cat>
            <c:numRef>
              <c:f>Sheet1!$A$4:$A$17</c:f>
              <c:numCache>
                <c:formatCode>General</c:formatCode>
                <c:ptCount val="14"/>
                <c:pt idx="0">
                  <c:v>1994</c:v>
                </c:pt>
                <c:pt idx="1">
                  <c:v>1996</c:v>
                </c:pt>
                <c:pt idx="2">
                  <c:v>1998</c:v>
                </c:pt>
                <c:pt idx="3">
                  <c:v>2000</c:v>
                </c:pt>
                <c:pt idx="4">
                  <c:v>2002</c:v>
                </c:pt>
                <c:pt idx="5">
                  <c:v>2004</c:v>
                </c:pt>
                <c:pt idx="6">
                  <c:v>2006</c:v>
                </c:pt>
                <c:pt idx="7">
                  <c:v>2008</c:v>
                </c:pt>
                <c:pt idx="8">
                  <c:v>2010</c:v>
                </c:pt>
                <c:pt idx="9">
                  <c:v>2012</c:v>
                </c:pt>
                <c:pt idx="10">
                  <c:v>2014</c:v>
                </c:pt>
                <c:pt idx="11">
                  <c:v>2016</c:v>
                </c:pt>
                <c:pt idx="12">
                  <c:v>2018</c:v>
                </c:pt>
                <c:pt idx="13">
                  <c:v>2020</c:v>
                </c:pt>
              </c:numCache>
            </c:numRef>
          </c:cat>
          <c:val>
            <c:numRef>
              <c:f>Sheet1!$K$4:$K$17</c:f>
              <c:numCache>
                <c:formatCode>General</c:formatCode>
                <c:ptCount val="14"/>
                <c:pt idx="8" formatCode="#,##0.0;[Red]\-#,##0.0">
                  <c:v>1.1000000000000001</c:v>
                </c:pt>
                <c:pt idx="9" formatCode="#,##0.0;[Red]\-#,##0.0">
                  <c:v>1.3</c:v>
                </c:pt>
                <c:pt idx="10" formatCode="#,##0.0;[Red]\-#,##0.0">
                  <c:v>1.7</c:v>
                </c:pt>
                <c:pt idx="11" formatCode="#,##0.0;[Red]\-#,##0.0">
                  <c:v>2.2000000000000002</c:v>
                </c:pt>
                <c:pt idx="12" formatCode="#,##0.0;[Red]\-#,##0.0">
                  <c:v>2.7</c:v>
                </c:pt>
                <c:pt idx="13" formatCode="#,##0.0;[Red]\-#,##0.0">
                  <c:v>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102-437F-9F92-19370D6B0D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2"/>
        <c:overlap val="100"/>
        <c:axId val="405881256"/>
        <c:axId val="405882040"/>
      </c:barChart>
      <c:catAx>
        <c:axId val="405881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ja-JP"/>
          </a:p>
        </c:txPr>
        <c:crossAx val="405882040"/>
        <c:crosses val="autoZero"/>
        <c:auto val="1"/>
        <c:lblAlgn val="ctr"/>
        <c:lblOffset val="100"/>
        <c:noMultiLvlLbl val="0"/>
      </c:catAx>
      <c:valAx>
        <c:axId val="405882040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ja-JP"/>
          </a:p>
        </c:txPr>
        <c:crossAx val="405881256"/>
        <c:crosses val="autoZero"/>
        <c:crossBetween val="between"/>
      </c:valAx>
      <c:spPr>
        <a:blipFill dpi="0" rotWithShape="1">
          <a:blip xmlns:r="http://schemas.openxmlformats.org/officeDocument/2006/relationships" r:embed="rId1">
            <a:alphaModFix amt="55000"/>
          </a:blip>
          <a:srcRect/>
          <a:tile tx="0" ty="0" sx="100000" sy="100000" flip="none" algn="tl"/>
        </a:blipFill>
      </c:spPr>
    </c:plotArea>
    <c:legend>
      <c:legendPos val="t"/>
      <c:overlay val="0"/>
      <c:txPr>
        <a:bodyPr/>
        <a:lstStyle/>
        <a:p>
          <a:pPr>
            <a:defRPr sz="1200"/>
          </a:pPr>
          <a:endParaRPr lang="ja-JP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09C0C6-01AD-44AD-9BFB-405600D9F3F0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573DDA-5B94-4536-92A9-D233AC9885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0597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sz="1200" dirty="0"/>
              <a:t>2021.7.3	F</a:t>
            </a:r>
            <a:r>
              <a:rPr lang="en-US" altLang="ja-JP" sz="1200" dirty="0"/>
              <a:t>irst  Edition</a:t>
            </a:r>
          </a:p>
          <a:p>
            <a:r>
              <a:rPr lang="en-US" altLang="ja-JP" sz="1200" dirty="0"/>
              <a:t>2024.11.22	2020</a:t>
            </a:r>
            <a:r>
              <a:rPr lang="ja-JP" altLang="en-US" sz="1200" dirty="0"/>
              <a:t>年のデータを追加</a:t>
            </a:r>
            <a:endParaRPr lang="en-US" altLang="ja-JP" sz="1200"/>
          </a:p>
          <a:p>
            <a:endParaRPr lang="en-US" altLang="ja-JP" sz="1200" dirty="0"/>
          </a:p>
          <a:p>
            <a:endParaRPr lang="en-US" altLang="ja-JP" sz="1200" dirty="0">
              <a:solidFill>
                <a:schemeClr val="accent4">
                  <a:lumMod val="50000"/>
                </a:schemeClr>
              </a:solidFill>
            </a:endParaRPr>
          </a:p>
          <a:p>
            <a:endParaRPr lang="en-US" altLang="ja-JP" sz="1200" dirty="0">
              <a:solidFill>
                <a:schemeClr val="accent4">
                  <a:lumMod val="50000"/>
                </a:schemeClr>
              </a:solidFill>
            </a:endParaRPr>
          </a:p>
          <a:p>
            <a:endParaRPr lang="en-US" altLang="ja-JP" sz="1200" dirty="0">
              <a:solidFill>
                <a:schemeClr val="accent4">
                  <a:lumMod val="50000"/>
                </a:schemeClr>
              </a:solidFill>
            </a:endParaRPr>
          </a:p>
          <a:p>
            <a:endParaRPr lang="en-US" altLang="ja-JP" sz="12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AF4B10-B28C-4A11-8D22-5379A31D83E0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4275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49269-EB51-406A-8272-8F8289B99DAA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EB01-AE12-4C9B-BF7E-210B262B8D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6501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49269-EB51-406A-8272-8F8289B99DAA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EB01-AE12-4C9B-BF7E-210B262B8D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5720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49269-EB51-406A-8272-8F8289B99DAA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EB01-AE12-4C9B-BF7E-210B262B8D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2504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49269-EB51-406A-8272-8F8289B99DAA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EB01-AE12-4C9B-BF7E-210B262B8D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1050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49269-EB51-406A-8272-8F8289B99DAA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EB01-AE12-4C9B-BF7E-210B262B8D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6341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49269-EB51-406A-8272-8F8289B99DAA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EB01-AE12-4C9B-BF7E-210B262B8D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0745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49269-EB51-406A-8272-8F8289B99DAA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EB01-AE12-4C9B-BF7E-210B262B8D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5830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49269-EB51-406A-8272-8F8289B99DAA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EB01-AE12-4C9B-BF7E-210B262B8D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197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49269-EB51-406A-8272-8F8289B99DAA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EB01-AE12-4C9B-BF7E-210B262B8D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9830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49269-EB51-406A-8272-8F8289B99DAA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EB01-AE12-4C9B-BF7E-210B262B8D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7096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49269-EB51-406A-8272-8F8289B99DAA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EB01-AE12-4C9B-BF7E-210B262B8D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8734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49269-EB51-406A-8272-8F8289B99DAA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CEB01-AE12-4C9B-BF7E-210B262B8D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0465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gif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グラフ 3"/>
          <p:cNvGraphicFramePr/>
          <p:nvPr>
            <p:extLst>
              <p:ext uri="{D42A27DB-BD31-4B8C-83A1-F6EECF244321}">
                <p14:modId xmlns:p14="http://schemas.microsoft.com/office/powerpoint/2010/main" val="3874006744"/>
              </p:ext>
            </p:extLst>
          </p:nvPr>
        </p:nvGraphicFramePr>
        <p:xfrm>
          <a:off x="0" y="764704"/>
          <a:ext cx="9144000" cy="55777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月 4"/>
          <p:cNvSpPr/>
          <p:nvPr/>
        </p:nvSpPr>
        <p:spPr>
          <a:xfrm rot="10800000" flipV="1">
            <a:off x="7740352" y="188640"/>
            <a:ext cx="1224136" cy="504056"/>
          </a:xfrm>
          <a:prstGeom prst="moon">
            <a:avLst>
              <a:gd name="adj" fmla="val 13394"/>
            </a:avLst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noFill/>
          </a:ln>
          <a:effectLst>
            <a:outerShdw blurRad="76200" dir="2700000" sy="-23000" kx="-800400" algn="bl" rotWithShape="0">
              <a:schemeClr val="accent6">
                <a:lumMod val="50000"/>
                <a:alpha val="2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6984776" cy="562074"/>
          </a:xfrm>
        </p:spPr>
        <p:txBody>
          <a:bodyPr>
            <a:normAutofit fontScale="90000"/>
          </a:bodyPr>
          <a:lstStyle/>
          <a:p>
            <a:pPr algn="l"/>
            <a:r>
              <a:rPr lang="ja-JP" altLang="en-US" sz="2800" dirty="0"/>
              <a:t>看護師の年齢分布の推移</a:t>
            </a:r>
            <a:br>
              <a:rPr lang="en-US" altLang="ja-JP" sz="2800" dirty="0"/>
            </a:br>
            <a:r>
              <a:rPr lang="ja-JP" altLang="en-US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1200" b="1" dirty="0">
                <a:latin typeface="Times New Roman" pitchFamily="18" charset="0"/>
                <a:cs typeface="Times New Roman" pitchFamily="18" charset="0"/>
              </a:rPr>
              <a:t>Changes in the age distribution of nurses</a:t>
            </a:r>
            <a:endParaRPr kumimoji="1" lang="ja-JP" alt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524328" y="116632"/>
            <a:ext cx="1238418" cy="523220"/>
          </a:xfrm>
          <a:prstGeom prst="rect">
            <a:avLst/>
          </a:prstGeom>
          <a:noFill/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r"/>
            <a:r>
              <a:rPr lang="en-US" altLang="ja-JP" sz="1200" i="1" dirty="0">
                <a:latin typeface="Times New Roman" pitchFamily="18" charset="0"/>
                <a:cs typeface="Times New Roman" pitchFamily="18" charset="0"/>
              </a:rPr>
              <a:t>Last</a:t>
            </a:r>
            <a:r>
              <a:rPr lang="ja-JP" altLang="en-US" sz="1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1200" i="1" dirty="0">
                <a:latin typeface="Times New Roman" pitchFamily="18" charset="0"/>
                <a:cs typeface="Times New Roman" pitchFamily="18" charset="0"/>
              </a:rPr>
              <a:t>Update </a:t>
            </a:r>
          </a:p>
          <a:p>
            <a:pPr algn="r"/>
            <a:r>
              <a:rPr lang="en-US" altLang="ja-JP" sz="1600" b="1" dirty="0">
                <a:latin typeface="Times New Roman" pitchFamily="18" charset="0"/>
                <a:cs typeface="Times New Roman" pitchFamily="18" charset="0"/>
              </a:rPr>
              <a:t>2024.11.22</a:t>
            </a:r>
            <a:endParaRPr kumimoji="1" lang="ja-JP" alt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018306" y="6361583"/>
            <a:ext cx="14421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/>
              <a:t>Charting</a:t>
            </a:r>
            <a:r>
              <a:rPr lang="ja-JP" altLang="en-US" sz="1400" dirty="0"/>
              <a:t> </a:t>
            </a:r>
            <a:r>
              <a:rPr lang="en-US" altLang="ja-JP" sz="1400" dirty="0"/>
              <a:t>by MIKE</a:t>
            </a:r>
            <a:endParaRPr kumimoji="1" lang="ja-JP" altLang="en-US" sz="1400" dirty="0"/>
          </a:p>
        </p:txBody>
      </p:sp>
      <p:pic>
        <p:nvPicPr>
          <p:cNvPr id="10" name="Picture 2" descr="プリントアウト・コピー・無料配布ＯＫマーク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631450" y="6381328"/>
            <a:ext cx="512550" cy="476672"/>
          </a:xfrm>
          <a:prstGeom prst="rect">
            <a:avLst/>
          </a:prstGeom>
          <a:noFill/>
        </p:spPr>
      </p:pic>
      <p:sp>
        <p:nvSpPr>
          <p:cNvPr id="11" name="テキスト ボックス 10"/>
          <p:cNvSpPr txBox="1"/>
          <p:nvPr/>
        </p:nvSpPr>
        <p:spPr>
          <a:xfrm>
            <a:off x="0" y="6581001"/>
            <a:ext cx="36724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/>
              <a:t>DATA</a:t>
            </a:r>
            <a:r>
              <a:rPr lang="ja-JP" altLang="en-US" sz="1200" dirty="0"/>
              <a:t>：看護関係統計資料集より</a:t>
            </a:r>
            <a:endParaRPr kumimoji="1" lang="ja-JP" altLang="en-US" sz="12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041134" y="6577607"/>
            <a:ext cx="14913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/>
              <a:t>ishida@mike.or.jp</a:t>
            </a:r>
            <a:endParaRPr kumimoji="1" lang="ja-JP" altLang="en-US" sz="1400" dirty="0"/>
          </a:p>
        </p:txBody>
      </p:sp>
      <p:sp>
        <p:nvSpPr>
          <p:cNvPr id="19" name="吹き出し: 線 18">
            <a:extLst>
              <a:ext uri="{FF2B5EF4-FFF2-40B4-BE49-F238E27FC236}">
                <a16:creationId xmlns:a16="http://schemas.microsoft.com/office/drawing/2014/main" id="{ED93C2E6-35F5-4E2E-964B-E0600365A34A}"/>
              </a:ext>
            </a:extLst>
          </p:cNvPr>
          <p:cNvSpPr/>
          <p:nvPr/>
        </p:nvSpPr>
        <p:spPr>
          <a:xfrm>
            <a:off x="6025776" y="2132856"/>
            <a:ext cx="1008112" cy="216024"/>
          </a:xfrm>
          <a:prstGeom prst="borderCallout1">
            <a:avLst>
              <a:gd name="adj1" fmla="val 18750"/>
              <a:gd name="adj2" fmla="val -8333"/>
              <a:gd name="adj3" fmla="val -386583"/>
              <a:gd name="adj4" fmla="val -27175"/>
            </a:avLst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  <a:tailEnd type="triangle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dirty="0"/>
              <a:t>65</a:t>
            </a:r>
            <a:r>
              <a:rPr kumimoji="1" lang="ja-JP" altLang="en-US" sz="1000" dirty="0"/>
              <a:t>歳以上新設</a:t>
            </a:r>
          </a:p>
        </p:txBody>
      </p:sp>
    </p:spTree>
    <p:extLst>
      <p:ext uri="{BB962C8B-B14F-4D97-AF65-F5344CB8AC3E}">
        <p14:creationId xmlns:p14="http://schemas.microsoft.com/office/powerpoint/2010/main" val="36377162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148</Words>
  <Application>Microsoft Office PowerPoint</Application>
  <PresentationFormat>画面に合わせる (4:3)</PresentationFormat>
  <Paragraphs>109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​​テーマ</vt:lpstr>
      <vt:lpstr>看護師の年齢分布の推移  Changes in the age distribution of nurses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医療機関と地域で働く看護職数の推移  Number of  nurses working in medical institution and community</dc:title>
  <dc:creator>User05</dc:creator>
  <cp:lastModifiedBy>昌宏 石田</cp:lastModifiedBy>
  <cp:revision>20</cp:revision>
  <dcterms:created xsi:type="dcterms:W3CDTF">2011-02-15T02:17:45Z</dcterms:created>
  <dcterms:modified xsi:type="dcterms:W3CDTF">2024-11-26T04:04:24Z</dcterms:modified>
</cp:coreProperties>
</file>