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99" autoAdjust="0"/>
  </p:normalViewPr>
  <p:slideViewPr>
    <p:cSldViewPr>
      <p:cViewPr varScale="1">
        <p:scale>
          <a:sx n="122" d="100"/>
          <a:sy n="122" d="100"/>
        </p:scale>
        <p:origin x="13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右軸：国民医療費（億円）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平成元年度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令和元年度</c:v>
                </c:pt>
              </c:strCache>
            </c:strRef>
          </c:cat>
          <c:val>
            <c:numRef>
              <c:f>Sheet1!$B$2:$B$32</c:f>
              <c:numCache>
                <c:formatCode>#,##0_);[Red]\(#,##0\)</c:formatCode>
                <c:ptCount val="31"/>
                <c:pt idx="0">
                  <c:v>197290</c:v>
                </c:pt>
                <c:pt idx="1">
                  <c:v>206074</c:v>
                </c:pt>
                <c:pt idx="2">
                  <c:v>218260</c:v>
                </c:pt>
                <c:pt idx="3">
                  <c:v>234784</c:v>
                </c:pt>
                <c:pt idx="4">
                  <c:v>243631</c:v>
                </c:pt>
                <c:pt idx="5">
                  <c:v>257908</c:v>
                </c:pt>
                <c:pt idx="6">
                  <c:v>269577</c:v>
                </c:pt>
                <c:pt idx="7">
                  <c:v>284542</c:v>
                </c:pt>
                <c:pt idx="8">
                  <c:v>289149</c:v>
                </c:pt>
                <c:pt idx="9">
                  <c:v>295823</c:v>
                </c:pt>
                <c:pt idx="10">
                  <c:v>307019</c:v>
                </c:pt>
                <c:pt idx="11">
                  <c:v>301418</c:v>
                </c:pt>
                <c:pt idx="12">
                  <c:v>310998</c:v>
                </c:pt>
                <c:pt idx="13">
                  <c:v>309507</c:v>
                </c:pt>
                <c:pt idx="14">
                  <c:v>315375</c:v>
                </c:pt>
                <c:pt idx="15">
                  <c:v>321111</c:v>
                </c:pt>
                <c:pt idx="16">
                  <c:v>331289</c:v>
                </c:pt>
                <c:pt idx="17">
                  <c:v>331276</c:v>
                </c:pt>
                <c:pt idx="18">
                  <c:v>341360</c:v>
                </c:pt>
                <c:pt idx="19">
                  <c:v>348084</c:v>
                </c:pt>
                <c:pt idx="20">
                  <c:v>360067</c:v>
                </c:pt>
                <c:pt idx="21">
                  <c:v>374202</c:v>
                </c:pt>
                <c:pt idx="22">
                  <c:v>385850</c:v>
                </c:pt>
                <c:pt idx="23">
                  <c:v>392117</c:v>
                </c:pt>
                <c:pt idx="24">
                  <c:v>400610</c:v>
                </c:pt>
                <c:pt idx="25">
                  <c:v>408071</c:v>
                </c:pt>
                <c:pt idx="26">
                  <c:v>423644</c:v>
                </c:pt>
                <c:pt idx="27">
                  <c:v>421381</c:v>
                </c:pt>
                <c:pt idx="28">
                  <c:v>430710</c:v>
                </c:pt>
                <c:pt idx="29">
                  <c:v>433949</c:v>
                </c:pt>
                <c:pt idx="30">
                  <c:v>443895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1A-4140-965F-40FD87760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8283712"/>
        <c:axId val="1388261248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左軸：看護師・准看護師数（人）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平成元年度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令和元年度</c:v>
                </c:pt>
              </c:strCache>
            </c:strRef>
          </c:cat>
          <c:val>
            <c:numRef>
              <c:f>Sheet1!$C$2:$C$32</c:f>
              <c:numCache>
                <c:formatCode>#,##0_ </c:formatCode>
                <c:ptCount val="31"/>
                <c:pt idx="0">
                  <c:v>754166</c:v>
                </c:pt>
                <c:pt idx="1">
                  <c:v>782881</c:v>
                </c:pt>
                <c:pt idx="2">
                  <c:v>800114</c:v>
                </c:pt>
                <c:pt idx="3">
                  <c:v>827608</c:v>
                </c:pt>
                <c:pt idx="4">
                  <c:v>868603</c:v>
                </c:pt>
                <c:pt idx="5">
                  <c:v>905860</c:v>
                </c:pt>
                <c:pt idx="6">
                  <c:v>934162</c:v>
                </c:pt>
                <c:pt idx="7">
                  <c:v>973549</c:v>
                </c:pt>
                <c:pt idx="8">
                  <c:v>1005059</c:v>
                </c:pt>
                <c:pt idx="9">
                  <c:v>1030123</c:v>
                </c:pt>
                <c:pt idx="10">
                  <c:v>1069090</c:v>
                </c:pt>
                <c:pt idx="11">
                  <c:v>1098307</c:v>
                </c:pt>
                <c:pt idx="12">
                  <c:v>1119202</c:v>
                </c:pt>
                <c:pt idx="13">
                  <c:v>1163393</c:v>
                </c:pt>
                <c:pt idx="14">
                  <c:v>1196750</c:v>
                </c:pt>
                <c:pt idx="15">
                  <c:v>1220529</c:v>
                </c:pt>
                <c:pt idx="16">
                  <c:v>1234598</c:v>
                </c:pt>
                <c:pt idx="17">
                  <c:v>1258605</c:v>
                </c:pt>
                <c:pt idx="18">
                  <c:v>1294091</c:v>
                </c:pt>
                <c:pt idx="19">
                  <c:v>1315500</c:v>
                </c:pt>
                <c:pt idx="20">
                  <c:v>1349248</c:v>
                </c:pt>
                <c:pt idx="21">
                  <c:v>1383652</c:v>
                </c:pt>
                <c:pt idx="22">
                  <c:v>1406704</c:v>
                </c:pt>
                <c:pt idx="23">
                  <c:v>1445516</c:v>
                </c:pt>
                <c:pt idx="24">
                  <c:v>1476717</c:v>
                </c:pt>
                <c:pt idx="25">
                  <c:v>1506380</c:v>
                </c:pt>
                <c:pt idx="26">
                  <c:v>1535161</c:v>
                </c:pt>
                <c:pt idx="27">
                  <c:v>1558340</c:v>
                </c:pt>
                <c:pt idx="28">
                  <c:v>1555181</c:v>
                </c:pt>
                <c:pt idx="29">
                  <c:v>1578782</c:v>
                </c:pt>
                <c:pt idx="30">
                  <c:v>1557844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1A-4140-965F-40FD87760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0325984"/>
        <c:axId val="1430343872"/>
      </c:lineChart>
      <c:catAx>
        <c:axId val="1388283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88261248"/>
        <c:crosses val="autoZero"/>
        <c:auto val="1"/>
        <c:lblAlgn val="ctr"/>
        <c:lblOffset val="100"/>
        <c:noMultiLvlLbl val="0"/>
      </c:catAx>
      <c:valAx>
        <c:axId val="138826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88283712"/>
        <c:crosses val="autoZero"/>
        <c:crossBetween val="between"/>
      </c:valAx>
      <c:valAx>
        <c:axId val="1430343872"/>
        <c:scaling>
          <c:orientation val="minMax"/>
        </c:scaling>
        <c:delete val="0"/>
        <c:axPos val="r"/>
        <c:numFmt formatCode="#,##0_ 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30325984"/>
        <c:crosses val="max"/>
        <c:crossBetween val="between"/>
      </c:valAx>
      <c:catAx>
        <c:axId val="1430325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303438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032598306340612"/>
          <c:y val="0.69595712993914882"/>
          <c:w val="0.60738086034517746"/>
          <c:h val="4.5686203642633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2021.12.5	F</a:t>
            </a:r>
            <a:r>
              <a:rPr lang="en-US" altLang="ja-JP" sz="1200" dirty="0"/>
              <a:t>irst  Edition</a:t>
            </a: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7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800" dirty="0"/>
              <a:t>看護師</a:t>
            </a:r>
            <a:r>
              <a:rPr lang="en-US" altLang="ja-JP" sz="2800" dirty="0"/>
              <a:t>+</a:t>
            </a:r>
            <a:r>
              <a:rPr lang="ja-JP" altLang="en-US" sz="2800" dirty="0"/>
              <a:t>准看護師数と国民医療費の推移の関係</a:t>
            </a:r>
            <a:br>
              <a:rPr lang="en-US" altLang="ja-JP" sz="2800" dirty="0"/>
            </a:br>
            <a:r>
              <a:rPr lang="ja-JP" alt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b="1" dirty="0">
                <a:latin typeface="Times New Roman" pitchFamily="18" charset="0"/>
                <a:cs typeface="Times New Roman" pitchFamily="18" charset="0"/>
              </a:rPr>
              <a:t>Relationship between the number of nurses / associate nurses and changes in national medical expenses </a:t>
            </a:r>
            <a:endParaRPr kumimoji="1" lang="ja-JP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2021.11.29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581001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：看護関係統計資料集より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BA2E5465-D4B2-425D-8F55-097630EFC7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6923382"/>
              </p:ext>
            </p:extLst>
          </p:nvPr>
        </p:nvGraphicFramePr>
        <p:xfrm>
          <a:off x="249589" y="923224"/>
          <a:ext cx="871296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BE84B89-3C92-4E4C-9FE6-4425E52171C3}"/>
              </a:ext>
            </a:extLst>
          </p:cNvPr>
          <p:cNvSpPr/>
          <p:nvPr/>
        </p:nvSpPr>
        <p:spPr>
          <a:xfrm>
            <a:off x="6984268" y="2617167"/>
            <a:ext cx="1080120" cy="30777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r=0.9906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771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56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看護師+准看護師数と国民医療費の推移の関係  Relationship between the number of nurses / associate nurses and changes in national medical expenses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大田 京子</cp:lastModifiedBy>
  <cp:revision>19</cp:revision>
  <dcterms:created xsi:type="dcterms:W3CDTF">2011-02-15T02:17:45Z</dcterms:created>
  <dcterms:modified xsi:type="dcterms:W3CDTF">2021-11-29T00:38:18Z</dcterms:modified>
</cp:coreProperties>
</file>