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645275" cy="97774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45" autoAdjust="0"/>
  </p:normalViewPr>
  <p:slideViewPr>
    <p:cSldViewPr>
      <p:cViewPr varScale="1">
        <p:scale>
          <a:sx n="122" d="100"/>
          <a:sy n="122" d="100"/>
        </p:scale>
        <p:origin x="9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202" y="-102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一般問題の合格ライン（%・左軸）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6000">
                  <a:schemeClr val="accent1">
                    <a:lumMod val="45000"/>
                    <a:lumOff val="55000"/>
                  </a:schemeClr>
                </a:gs>
                <a:gs pos="3000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16200000" scaled="1"/>
              <a:tileRect/>
            </a:gradFill>
            <a:ln w="3171" cap="rnd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799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Sheet1!$A$2:$A$35</c:f>
              <c:strCache>
                <c:ptCount val="34"/>
                <c:pt idx="0">
                  <c:v>79回</c:v>
                </c:pt>
                <c:pt idx="1">
                  <c:v>80回</c:v>
                </c:pt>
                <c:pt idx="2">
                  <c:v>81回</c:v>
                </c:pt>
                <c:pt idx="3">
                  <c:v>82回</c:v>
                </c:pt>
                <c:pt idx="4">
                  <c:v>83回</c:v>
                </c:pt>
                <c:pt idx="5">
                  <c:v>84回</c:v>
                </c:pt>
                <c:pt idx="6">
                  <c:v>85回</c:v>
                </c:pt>
                <c:pt idx="7">
                  <c:v>86回</c:v>
                </c:pt>
                <c:pt idx="8">
                  <c:v>87回</c:v>
                </c:pt>
                <c:pt idx="9">
                  <c:v>88回</c:v>
                </c:pt>
                <c:pt idx="10">
                  <c:v>89回</c:v>
                </c:pt>
                <c:pt idx="11">
                  <c:v>90回</c:v>
                </c:pt>
                <c:pt idx="12">
                  <c:v>91回</c:v>
                </c:pt>
                <c:pt idx="13">
                  <c:v>92回</c:v>
                </c:pt>
                <c:pt idx="14">
                  <c:v>93回</c:v>
                </c:pt>
                <c:pt idx="15">
                  <c:v>94回</c:v>
                </c:pt>
                <c:pt idx="16">
                  <c:v>95回</c:v>
                </c:pt>
                <c:pt idx="17">
                  <c:v>96回</c:v>
                </c:pt>
                <c:pt idx="18">
                  <c:v>97回</c:v>
                </c:pt>
                <c:pt idx="19">
                  <c:v>98回</c:v>
                </c:pt>
                <c:pt idx="20">
                  <c:v>99回</c:v>
                </c:pt>
                <c:pt idx="21">
                  <c:v>100回</c:v>
                </c:pt>
                <c:pt idx="22">
                  <c:v>101回</c:v>
                </c:pt>
                <c:pt idx="23">
                  <c:v>102回</c:v>
                </c:pt>
                <c:pt idx="24">
                  <c:v>103回</c:v>
                </c:pt>
                <c:pt idx="25">
                  <c:v>104回</c:v>
                </c:pt>
                <c:pt idx="26">
                  <c:v>105回</c:v>
                </c:pt>
                <c:pt idx="27">
                  <c:v>106回</c:v>
                </c:pt>
                <c:pt idx="28">
                  <c:v>107回</c:v>
                </c:pt>
                <c:pt idx="29">
                  <c:v>108回</c:v>
                </c:pt>
                <c:pt idx="30">
                  <c:v>109回</c:v>
                </c:pt>
                <c:pt idx="31">
                  <c:v>110回</c:v>
                </c:pt>
                <c:pt idx="32">
                  <c:v>111回</c:v>
                </c:pt>
                <c:pt idx="33">
                  <c:v>112回</c:v>
                </c:pt>
              </c:strCache>
            </c:strRef>
          </c:cat>
          <c:val>
            <c:numRef>
              <c:f>Sheet1!$B$2:$B$35</c:f>
              <c:numCache>
                <c:formatCode>General</c:formatCode>
                <c:ptCount val="34"/>
                <c:pt idx="15">
                  <c:v>61</c:v>
                </c:pt>
                <c:pt idx="16">
                  <c:v>65</c:v>
                </c:pt>
                <c:pt idx="17">
                  <c:v>72</c:v>
                </c:pt>
                <c:pt idx="18">
                  <c:v>67</c:v>
                </c:pt>
                <c:pt idx="19">
                  <c:v>64</c:v>
                </c:pt>
                <c:pt idx="20">
                  <c:v>60</c:v>
                </c:pt>
                <c:pt idx="21">
                  <c:v>65.2</c:v>
                </c:pt>
                <c:pt idx="22">
                  <c:v>63.5</c:v>
                </c:pt>
                <c:pt idx="23">
                  <c:v>64</c:v>
                </c:pt>
                <c:pt idx="24">
                  <c:v>66.8</c:v>
                </c:pt>
                <c:pt idx="25">
                  <c:v>63.6</c:v>
                </c:pt>
                <c:pt idx="26">
                  <c:v>61.1</c:v>
                </c:pt>
                <c:pt idx="27">
                  <c:v>57.25</c:v>
                </c:pt>
                <c:pt idx="28">
                  <c:v>62.3</c:v>
                </c:pt>
                <c:pt idx="29">
                  <c:v>62</c:v>
                </c:pt>
                <c:pt idx="30">
                  <c:v>62</c:v>
                </c:pt>
                <c:pt idx="31">
                  <c:v>63.6</c:v>
                </c:pt>
                <c:pt idx="32">
                  <c:v>66.8</c:v>
                </c:pt>
                <c:pt idx="33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2B-4DD9-9F60-21B35FFCA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780752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合格率（%）</c:v>
                </c:pt>
              </c:strCache>
            </c:strRef>
          </c:tx>
          <c:spPr>
            <a:ln w="34886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29000"/>
                </a:prstClr>
              </a:outerShdw>
            </a:effectLst>
          </c:spPr>
          <c:marker>
            <c:symbol val="circle"/>
            <c:size val="2"/>
            <c:spPr>
              <a:effectLst>
                <a:outerShdw blurRad="50800" dist="38100" dir="2700000" algn="tl" rotWithShape="0">
                  <a:prstClr val="black">
                    <a:alpha val="29000"/>
                  </a:prstClr>
                </a:outerShdw>
              </a:effectLst>
            </c:spPr>
          </c:marker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899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Sheet1!$A$2:$A$35</c:f>
              <c:strCache>
                <c:ptCount val="34"/>
                <c:pt idx="0">
                  <c:v>79回</c:v>
                </c:pt>
                <c:pt idx="1">
                  <c:v>80回</c:v>
                </c:pt>
                <c:pt idx="2">
                  <c:v>81回</c:v>
                </c:pt>
                <c:pt idx="3">
                  <c:v>82回</c:v>
                </c:pt>
                <c:pt idx="4">
                  <c:v>83回</c:v>
                </c:pt>
                <c:pt idx="5">
                  <c:v>84回</c:v>
                </c:pt>
                <c:pt idx="6">
                  <c:v>85回</c:v>
                </c:pt>
                <c:pt idx="7">
                  <c:v>86回</c:v>
                </c:pt>
                <c:pt idx="8">
                  <c:v>87回</c:v>
                </c:pt>
                <c:pt idx="9">
                  <c:v>88回</c:v>
                </c:pt>
                <c:pt idx="10">
                  <c:v>89回</c:v>
                </c:pt>
                <c:pt idx="11">
                  <c:v>90回</c:v>
                </c:pt>
                <c:pt idx="12">
                  <c:v>91回</c:v>
                </c:pt>
                <c:pt idx="13">
                  <c:v>92回</c:v>
                </c:pt>
                <c:pt idx="14">
                  <c:v>93回</c:v>
                </c:pt>
                <c:pt idx="15">
                  <c:v>94回</c:v>
                </c:pt>
                <c:pt idx="16">
                  <c:v>95回</c:v>
                </c:pt>
                <c:pt idx="17">
                  <c:v>96回</c:v>
                </c:pt>
                <c:pt idx="18">
                  <c:v>97回</c:v>
                </c:pt>
                <c:pt idx="19">
                  <c:v>98回</c:v>
                </c:pt>
                <c:pt idx="20">
                  <c:v>99回</c:v>
                </c:pt>
                <c:pt idx="21">
                  <c:v>100回</c:v>
                </c:pt>
                <c:pt idx="22">
                  <c:v>101回</c:v>
                </c:pt>
                <c:pt idx="23">
                  <c:v>102回</c:v>
                </c:pt>
                <c:pt idx="24">
                  <c:v>103回</c:v>
                </c:pt>
                <c:pt idx="25">
                  <c:v>104回</c:v>
                </c:pt>
                <c:pt idx="26">
                  <c:v>105回</c:v>
                </c:pt>
                <c:pt idx="27">
                  <c:v>106回</c:v>
                </c:pt>
                <c:pt idx="28">
                  <c:v>107回</c:v>
                </c:pt>
                <c:pt idx="29">
                  <c:v>108回</c:v>
                </c:pt>
                <c:pt idx="30">
                  <c:v>109回</c:v>
                </c:pt>
                <c:pt idx="31">
                  <c:v>110回</c:v>
                </c:pt>
                <c:pt idx="32">
                  <c:v>111回</c:v>
                </c:pt>
                <c:pt idx="33">
                  <c:v>112回</c:v>
                </c:pt>
              </c:strCache>
            </c:strRef>
          </c:cat>
          <c:val>
            <c:numRef>
              <c:f>Sheet1!$C$2:$C$35</c:f>
              <c:numCache>
                <c:formatCode>General</c:formatCode>
                <c:ptCount val="34"/>
                <c:pt idx="0">
                  <c:v>95.4</c:v>
                </c:pt>
                <c:pt idx="1">
                  <c:v>95.4</c:v>
                </c:pt>
                <c:pt idx="2">
                  <c:v>98.5</c:v>
                </c:pt>
                <c:pt idx="3">
                  <c:v>99.2</c:v>
                </c:pt>
                <c:pt idx="4">
                  <c:v>89.9</c:v>
                </c:pt>
                <c:pt idx="5">
                  <c:v>96</c:v>
                </c:pt>
                <c:pt idx="6">
                  <c:v>89.8</c:v>
                </c:pt>
                <c:pt idx="7">
                  <c:v>87</c:v>
                </c:pt>
                <c:pt idx="8">
                  <c:v>83.6</c:v>
                </c:pt>
                <c:pt idx="9">
                  <c:v>97.1</c:v>
                </c:pt>
                <c:pt idx="10">
                  <c:v>96.4</c:v>
                </c:pt>
                <c:pt idx="11">
                  <c:v>84.1</c:v>
                </c:pt>
                <c:pt idx="12">
                  <c:v>84.3</c:v>
                </c:pt>
                <c:pt idx="13">
                  <c:v>92.6</c:v>
                </c:pt>
                <c:pt idx="14">
                  <c:v>91.2</c:v>
                </c:pt>
                <c:pt idx="15">
                  <c:v>91.4</c:v>
                </c:pt>
                <c:pt idx="16">
                  <c:v>88.3</c:v>
                </c:pt>
                <c:pt idx="17">
                  <c:v>90.6</c:v>
                </c:pt>
                <c:pt idx="18">
                  <c:v>90.3</c:v>
                </c:pt>
                <c:pt idx="19">
                  <c:v>89.9</c:v>
                </c:pt>
                <c:pt idx="20">
                  <c:v>89.5</c:v>
                </c:pt>
                <c:pt idx="21">
                  <c:v>91.8</c:v>
                </c:pt>
                <c:pt idx="22">
                  <c:v>90.1</c:v>
                </c:pt>
                <c:pt idx="23">
                  <c:v>88.8</c:v>
                </c:pt>
                <c:pt idx="24">
                  <c:v>89.6</c:v>
                </c:pt>
                <c:pt idx="25">
                  <c:v>90</c:v>
                </c:pt>
                <c:pt idx="26">
                  <c:v>89.4</c:v>
                </c:pt>
                <c:pt idx="27">
                  <c:v>88.5</c:v>
                </c:pt>
                <c:pt idx="28">
                  <c:v>91</c:v>
                </c:pt>
                <c:pt idx="29">
                  <c:v>89.3</c:v>
                </c:pt>
                <c:pt idx="30">
                  <c:v>89.2</c:v>
                </c:pt>
                <c:pt idx="31">
                  <c:v>90.4</c:v>
                </c:pt>
                <c:pt idx="32">
                  <c:v>91.3</c:v>
                </c:pt>
                <c:pt idx="33">
                  <c:v>90.8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2B-4DD9-9F60-21B35FFCA79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新卒の合格率（%）</c:v>
                </c:pt>
              </c:strCache>
            </c:strRef>
          </c:tx>
          <c:spPr>
            <a:ln w="34886"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31000"/>
                </a:prstClr>
              </a:outerShdw>
            </a:effectLst>
          </c:spPr>
          <c:marker>
            <c:symbol val="none"/>
          </c:marker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8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Sheet1!$A$2:$A$35</c:f>
              <c:strCache>
                <c:ptCount val="34"/>
                <c:pt idx="0">
                  <c:v>79回</c:v>
                </c:pt>
                <c:pt idx="1">
                  <c:v>80回</c:v>
                </c:pt>
                <c:pt idx="2">
                  <c:v>81回</c:v>
                </c:pt>
                <c:pt idx="3">
                  <c:v>82回</c:v>
                </c:pt>
                <c:pt idx="4">
                  <c:v>83回</c:v>
                </c:pt>
                <c:pt idx="5">
                  <c:v>84回</c:v>
                </c:pt>
                <c:pt idx="6">
                  <c:v>85回</c:v>
                </c:pt>
                <c:pt idx="7">
                  <c:v>86回</c:v>
                </c:pt>
                <c:pt idx="8">
                  <c:v>87回</c:v>
                </c:pt>
                <c:pt idx="9">
                  <c:v>88回</c:v>
                </c:pt>
                <c:pt idx="10">
                  <c:v>89回</c:v>
                </c:pt>
                <c:pt idx="11">
                  <c:v>90回</c:v>
                </c:pt>
                <c:pt idx="12">
                  <c:v>91回</c:v>
                </c:pt>
                <c:pt idx="13">
                  <c:v>92回</c:v>
                </c:pt>
                <c:pt idx="14">
                  <c:v>93回</c:v>
                </c:pt>
                <c:pt idx="15">
                  <c:v>94回</c:v>
                </c:pt>
                <c:pt idx="16">
                  <c:v>95回</c:v>
                </c:pt>
                <c:pt idx="17">
                  <c:v>96回</c:v>
                </c:pt>
                <c:pt idx="18">
                  <c:v>97回</c:v>
                </c:pt>
                <c:pt idx="19">
                  <c:v>98回</c:v>
                </c:pt>
                <c:pt idx="20">
                  <c:v>99回</c:v>
                </c:pt>
                <c:pt idx="21">
                  <c:v>100回</c:v>
                </c:pt>
                <c:pt idx="22">
                  <c:v>101回</c:v>
                </c:pt>
                <c:pt idx="23">
                  <c:v>102回</c:v>
                </c:pt>
                <c:pt idx="24">
                  <c:v>103回</c:v>
                </c:pt>
                <c:pt idx="25">
                  <c:v>104回</c:v>
                </c:pt>
                <c:pt idx="26">
                  <c:v>105回</c:v>
                </c:pt>
                <c:pt idx="27">
                  <c:v>106回</c:v>
                </c:pt>
                <c:pt idx="28">
                  <c:v>107回</c:v>
                </c:pt>
                <c:pt idx="29">
                  <c:v>108回</c:v>
                </c:pt>
                <c:pt idx="30">
                  <c:v>109回</c:v>
                </c:pt>
                <c:pt idx="31">
                  <c:v>110回</c:v>
                </c:pt>
                <c:pt idx="32">
                  <c:v>111回</c:v>
                </c:pt>
                <c:pt idx="33">
                  <c:v>112回</c:v>
                </c:pt>
              </c:strCache>
            </c:strRef>
          </c:cat>
          <c:val>
            <c:numRef>
              <c:f>Sheet1!$D$2:$D$35</c:f>
              <c:numCache>
                <c:formatCode>General</c:formatCode>
                <c:ptCount val="34"/>
                <c:pt idx="16">
                  <c:v>92.5</c:v>
                </c:pt>
                <c:pt idx="17">
                  <c:v>94.8</c:v>
                </c:pt>
                <c:pt idx="18">
                  <c:v>94.6</c:v>
                </c:pt>
                <c:pt idx="19">
                  <c:v>94.4</c:v>
                </c:pt>
                <c:pt idx="20">
                  <c:v>93.9</c:v>
                </c:pt>
                <c:pt idx="21">
                  <c:v>96.4</c:v>
                </c:pt>
                <c:pt idx="22">
                  <c:v>95.1</c:v>
                </c:pt>
                <c:pt idx="23">
                  <c:v>94.1</c:v>
                </c:pt>
                <c:pt idx="24">
                  <c:v>95.1</c:v>
                </c:pt>
                <c:pt idx="25">
                  <c:v>95.5</c:v>
                </c:pt>
                <c:pt idx="26">
                  <c:v>94.9</c:v>
                </c:pt>
                <c:pt idx="27">
                  <c:v>94.3</c:v>
                </c:pt>
                <c:pt idx="28">
                  <c:v>96.3</c:v>
                </c:pt>
                <c:pt idx="29">
                  <c:v>94.7</c:v>
                </c:pt>
                <c:pt idx="30">
                  <c:v>94.7</c:v>
                </c:pt>
                <c:pt idx="31">
                  <c:v>95.4</c:v>
                </c:pt>
                <c:pt idx="32">
                  <c:v>96.5</c:v>
                </c:pt>
                <c:pt idx="33">
                  <c:v>95.5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2B-4DD9-9F60-21B35FFCA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242780752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398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00"/>
          <c:min val="5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199"/>
            </a:pPr>
            <a:endParaRPr lang="ja-JP"/>
          </a:p>
        </c:txPr>
        <c:crossAx val="242780752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100"/>
          <c:min val="80"/>
        </c:scaling>
        <c:delete val="0"/>
        <c:axPos val="r"/>
        <c:numFmt formatCode="General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sz="1199"/>
            </a:pPr>
            <a:endParaRPr lang="ja-JP"/>
          </a:p>
        </c:txPr>
        <c:crossAx val="3"/>
        <c:crosses val="max"/>
        <c:crossBetween val="between"/>
      </c:valAx>
      <c:spPr>
        <a:solidFill>
          <a:srgbClr val="F79646">
            <a:lumMod val="20000"/>
            <a:lumOff val="80000"/>
            <a:alpha val="33000"/>
          </a:srgbClr>
        </a:solidFill>
      </c:spPr>
    </c:plotArea>
    <c:legend>
      <c:legendPos val="t"/>
      <c:legendEntry>
        <c:idx val="0"/>
        <c:txPr>
          <a:bodyPr/>
          <a:lstStyle/>
          <a:p>
            <a:pPr>
              <a:defRPr sz="1049"/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049"/>
            </a:pPr>
            <a:endParaRPr lang="ja-JP"/>
          </a:p>
        </c:txPr>
      </c:legendEntry>
      <c:layout>
        <c:manualLayout>
          <c:xMode val="edge"/>
          <c:yMode val="edge"/>
          <c:x val="1.1248453464648865E-2"/>
          <c:y val="1.0708483473464122E-2"/>
          <c:w val="0.50925015226374537"/>
          <c:h val="4.6361492948974597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199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BCF748C-E3A9-4A4E-92FA-8E68B47137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AFC44CD-F676-421F-99B5-AC58DC11AD0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30AF16-4017-44BE-A976-80B8C4141736}" type="datetimeFigureOut">
              <a:rPr lang="ja-JP" altLang="en-US"/>
              <a:pPr>
                <a:defRPr/>
              </a:pPr>
              <a:t>2023/3/27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1A08CC12-1CF1-47B5-AA75-BF9339906D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A5F48CC3-BE06-4C4C-8CAF-BB7362D02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5025"/>
            <a:ext cx="5314950" cy="439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E08E6F11-48AB-41BA-BBF8-A8FA4B6022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86875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656E2AF-D700-4D29-92FA-2AE11CA6BA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3963" y="9286875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C985792-AB04-4797-921E-D9876CFF4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E600DCC4-CF5F-4736-A6F9-03E14074C0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042E5543-65CE-47A5-BE28-8CFA1E4973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2011.3.9	First  Edition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2013.10.29	</a:t>
            </a:r>
            <a:r>
              <a:rPr lang="ja-JP" altLang="en-US" sz="1000" dirty="0"/>
              <a:t>合格ラインの記載は中断　→　</a:t>
            </a:r>
            <a:r>
              <a:rPr lang="en-US" altLang="ja-JP" sz="1000" dirty="0"/>
              <a:t>2014.8.27</a:t>
            </a:r>
            <a:r>
              <a:rPr lang="ja-JP" altLang="en-US" sz="1000" dirty="0"/>
              <a:t>再開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2014.8.27	103</a:t>
            </a:r>
            <a:r>
              <a:rPr lang="ja-JP" altLang="en-US" sz="1000" dirty="0"/>
              <a:t>回追加、</a:t>
            </a:r>
            <a:r>
              <a:rPr lang="en-US" altLang="ja-JP" sz="1000" dirty="0"/>
              <a:t>95</a:t>
            </a:r>
            <a:r>
              <a:rPr lang="ja-JP" altLang="en-US" sz="1000" dirty="0"/>
              <a:t>回からの新卒の合格率追加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2015.3.26	104</a:t>
            </a:r>
            <a:r>
              <a:rPr lang="ja-JP" altLang="en-US" sz="1000" dirty="0"/>
              <a:t>回追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2016.4.13	105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2017.3.28	106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2018.4.2	107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2019.3.25	108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2020.3.21	79-82</a:t>
            </a:r>
            <a:r>
              <a:rPr lang="ja-JP" altLang="en-US" sz="1000" dirty="0"/>
              <a:t>回・</a:t>
            </a:r>
            <a:r>
              <a:rPr lang="en-US" altLang="ja-JP" sz="1000" dirty="0"/>
              <a:t>109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2021.3.26	110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2022.3.28	111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r>
              <a:rPr lang="en-US" altLang="ja-JP" sz="1000" dirty="0"/>
              <a:t>2023.3.27	112</a:t>
            </a:r>
            <a:r>
              <a:rPr lang="ja-JP" altLang="en-US" sz="1000" dirty="0"/>
              <a:t>回追加</a:t>
            </a: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en-US" altLang="ja-JP" sz="1000" dirty="0"/>
          </a:p>
          <a:p>
            <a:pPr eaLnBrk="1" hangingPunct="1">
              <a:spcBef>
                <a:spcPct val="0"/>
              </a:spcBef>
            </a:pPr>
            <a:endParaRPr lang="ja-JP" altLang="en-US" sz="1000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267F9E74-FD66-45DD-ABC5-C9C6BB0808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2B5EEE-A759-4F15-A961-4D1F45FD2F46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E0A716-006D-45C3-A856-CC37FDED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13D3833-3B9B-4BD1-83C4-FF6D7E48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0BFABB8-D12E-46A8-8379-4566D01E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715C-A396-4A8C-8051-DC2377C90F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42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E2F22E0-3B51-448A-9759-2C001AE0B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729143F-C55D-4611-B597-2A914C85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494B5F-68CA-48C0-80D0-051C655C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267C-4646-4762-816C-A0DFFE800B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307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E2300C6-6CCC-4611-BDF9-BB79C09F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CFB6518-CF0A-4935-9E7F-2AF7ECF6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B0B9BF5-43BD-49E2-9090-51D0A043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3F02-9AE2-4398-840D-763D915C15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280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204FCBC-EEE2-4350-A37E-70F13E70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4F8C3C1-9BE8-4C66-9E32-2904BC6F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CE3EEDB-996E-4703-A5AE-49B0C8FA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D0F09-C0F7-4CEB-9F3A-6618D19046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61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D53F05-4601-4A75-8C93-0A186961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BF59578-20A2-48E2-99AA-7B678D40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E213A9C-7788-457D-98BE-97CEF1F2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F7E51-7A95-46C9-AD8F-5336E56905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57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675EAE9-B31D-406C-9E9B-D79AB517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0EDC77C-FF53-46DE-9D52-F45507D8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E51AA9F-0257-42EC-8058-3B747078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E6522-0FA2-46A5-B4D9-7AEB2F48CF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266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67821CC7-125E-4681-92F8-39C55BAE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965B012-F0DA-4705-B86A-F7BF3610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1969F8C2-D0F7-4002-BB42-10EF2532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3802-9E94-455F-B335-3059643CC9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30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7DCA3561-66D0-44AF-B6EA-D110A289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C7F7636-5332-4445-A55C-ABA24974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54C2296E-E7B5-4982-A688-A3080667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3905-EA1C-4967-BA61-6B6E2543F9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969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279AFB7-01A9-4D34-B974-8C16250EE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F8556701-34D6-4CA9-9E1B-74EC1B78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AD6E2AB-2737-479D-AEAD-0C0EFF95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639EC-EC30-4BEC-A8E5-75AC66478C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0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D76BE34-B8BC-40C9-B635-4D68C020B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AEDBB8C-37EF-45B1-9985-7D44D86F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47C268D-97EB-49E9-A8CA-D82C3886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DD1F0-D28C-4324-B99A-90BC2E606E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78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EBDCE68-15D6-4CD2-95D4-6F238623D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D8D53C5-668B-4562-9C2B-F08E1489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532BBF2-6316-431C-B4AE-24CFF612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DB9A4-2183-4C43-8735-8953A4B3CB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480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89D875E-2FD2-4F1B-9465-386522E907E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8385984D-C9B7-436F-999C-8033D33B63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68F443C-7BFD-40BB-B4AC-8783988A8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Last Update: 2011/01/20</a:t>
            </a:r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A6B5D54-4725-46EE-B393-C54175033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E3D20CC-B4E6-4D99-B986-48355DEBD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01CCB6E-DED4-4CC2-A75D-F8F96E4592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>
            <a:extLst>
              <a:ext uri="{FF2B5EF4-FFF2-40B4-BE49-F238E27FC236}">
                <a16:creationId xmlns:a16="http://schemas.microsoft.com/office/drawing/2014/main" id="{C88DE2B2-96CA-4BBB-A496-3D1F0904E6FC}"/>
              </a:ext>
            </a:extLst>
          </p:cNvPr>
          <p:cNvSpPr/>
          <p:nvPr/>
        </p:nvSpPr>
        <p:spPr>
          <a:xfrm rot="10800000" flipV="1">
            <a:off x="7740650" y="188913"/>
            <a:ext cx="1223963" cy="503237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9A15561-E62F-4781-AEAC-68C5D02C6B07}"/>
              </a:ext>
            </a:extLst>
          </p:cNvPr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BDEDB30-10FE-432D-A47B-65DFA6F3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5888"/>
            <a:ext cx="6985000" cy="5635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2800" dirty="0"/>
              <a:t>看護師国家試験の合格率の推移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Transition of ratio of successful applicants and acceptance line of nurse nation examination</a:t>
            </a:r>
            <a:endParaRPr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コンテンツ プレースホルダ 3">
            <a:extLst>
              <a:ext uri="{FF2B5EF4-FFF2-40B4-BE49-F238E27FC236}">
                <a16:creationId xmlns:a16="http://schemas.microsoft.com/office/drawing/2014/main" id="{9581E288-3376-44D3-8AB5-7CF7C14A9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495164"/>
              </p:ext>
            </p:extLst>
          </p:nvPr>
        </p:nvGraphicFramePr>
        <p:xfrm>
          <a:off x="0" y="765175"/>
          <a:ext cx="9144000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078" name="Picture 2" descr="プリントアウト・コピー・無料配布ＯＫマーク">
            <a:extLst>
              <a:ext uri="{FF2B5EF4-FFF2-40B4-BE49-F238E27FC236}">
                <a16:creationId xmlns:a16="http://schemas.microsoft.com/office/drawing/2014/main" id="{9D1CA686-F079-4BDA-9346-1A023540D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238" y="6381750"/>
            <a:ext cx="5127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テキスト ボックス 8">
            <a:extLst>
              <a:ext uri="{FF2B5EF4-FFF2-40B4-BE49-F238E27FC236}">
                <a16:creationId xmlns:a16="http://schemas.microsoft.com/office/drawing/2014/main" id="{BB0D6209-1B26-4F96-87A6-10764FD3A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1775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DATA</a:t>
            </a:r>
            <a:r>
              <a:rPr lang="ja-JP" altLang="en-US" sz="1200"/>
              <a:t>：厚生労働省の発表資料より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4D7326A-2470-41E9-86DC-15351341D71A}"/>
              </a:ext>
            </a:extLst>
          </p:cNvPr>
          <p:cNvSpPr txBox="1"/>
          <p:nvPr/>
        </p:nvSpPr>
        <p:spPr>
          <a:xfrm>
            <a:off x="7524750" y="115888"/>
            <a:ext cx="1238250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Update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latin typeface="Times New Roman" pitchFamily="18" charset="0"/>
                <a:ea typeface="+mn-ea"/>
                <a:cs typeface="Times New Roman" pitchFamily="18" charset="0"/>
              </a:rPr>
              <a:t>2023.3.27</a:t>
            </a:r>
            <a:endParaRPr lang="ja-JP" altLang="en-US" sz="16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081" name="テキスト ボックス 13">
            <a:extLst>
              <a:ext uri="{FF2B5EF4-FFF2-40B4-BE49-F238E27FC236}">
                <a16:creationId xmlns:a16="http://schemas.microsoft.com/office/drawing/2014/main" id="{406E294F-FBC6-4360-A238-8CCAA77FA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" y="981075"/>
            <a:ext cx="3603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/>
              <a:t>（</a:t>
            </a:r>
            <a:r>
              <a:rPr lang="en-US" altLang="ja-JP" sz="800"/>
              <a:t>%</a:t>
            </a:r>
            <a:r>
              <a:rPr lang="ja-JP" altLang="en-US" sz="800"/>
              <a:t>）</a:t>
            </a:r>
          </a:p>
        </p:txBody>
      </p:sp>
      <p:sp>
        <p:nvSpPr>
          <p:cNvPr id="3082" name="テキスト ボックス 14">
            <a:extLst>
              <a:ext uri="{FF2B5EF4-FFF2-40B4-BE49-F238E27FC236}">
                <a16:creationId xmlns:a16="http://schemas.microsoft.com/office/drawing/2014/main" id="{4EC06053-44AC-4BB1-841C-EAB87B401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1238" y="917575"/>
            <a:ext cx="361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/>
              <a:t>（</a:t>
            </a:r>
            <a:r>
              <a:rPr lang="en-US" altLang="ja-JP" sz="800"/>
              <a:t>%</a:t>
            </a:r>
            <a:r>
              <a:rPr lang="ja-JP" altLang="en-US" sz="800"/>
              <a:t>）</a:t>
            </a:r>
          </a:p>
        </p:txBody>
      </p:sp>
      <p:sp>
        <p:nvSpPr>
          <p:cNvPr id="3083" name="テキスト ボックス 17">
            <a:extLst>
              <a:ext uri="{FF2B5EF4-FFF2-40B4-BE49-F238E27FC236}">
                <a16:creationId xmlns:a16="http://schemas.microsoft.com/office/drawing/2014/main" id="{40960DFD-449C-4E03-9EB0-B826C7B04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577013"/>
            <a:ext cx="2592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/>
              <a:t>1101@masahiro-ishida.net</a:t>
            </a:r>
            <a:endParaRPr lang="ja-JP" altLang="en-US" sz="14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3BBC4D1-AA8E-474B-B3C3-6C9F42E7B63D}"/>
              </a:ext>
            </a:extLst>
          </p:cNvPr>
          <p:cNvSpPr txBox="1"/>
          <p:nvPr/>
        </p:nvSpPr>
        <p:spPr>
          <a:xfrm>
            <a:off x="5940425" y="6361113"/>
            <a:ext cx="2592388" cy="292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latin typeface="+mn-ea"/>
                <a:ea typeface="+mn-ea"/>
              </a:rPr>
              <a:t>石田まさひろ政策研究会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125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看護師国家試験の合格率の推移  Transition of ratio of successful applicants and acceptance line of nurse nation examination</vt:lpstr>
    </vt:vector>
  </TitlesOfParts>
  <Company>HEART FACTORY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看護関係統計グラフ集</dc:title>
  <dc:creator>MIKE</dc:creator>
  <cp:lastModifiedBy>大田 京子</cp:lastModifiedBy>
  <cp:revision>52</cp:revision>
  <dcterms:created xsi:type="dcterms:W3CDTF">2011-01-20T00:49:04Z</dcterms:created>
  <dcterms:modified xsi:type="dcterms:W3CDTF">2023-03-27T09:29:01Z</dcterms:modified>
</cp:coreProperties>
</file>