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9144000" cy="6858000" type="screen4x3"/>
  <p:notesSz cx="9144000" cy="6858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73DDBD-3210-4480-BD86-D1AC0B3F5993}" v="1" dt="2024-02-28T07:06:45.081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546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65歳以上人口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Sheet1!$A$2:$A$22</c:f>
              <c:numCache>
                <c:formatCode>General</c:formatCode>
                <c:ptCount val="21"/>
                <c:pt idx="0">
                  <c:v>1950</c:v>
                </c:pt>
                <c:pt idx="1">
                  <c:v>1955</c:v>
                </c:pt>
                <c:pt idx="2">
                  <c:v>1960</c:v>
                </c:pt>
                <c:pt idx="3">
                  <c:v>1965</c:v>
                </c:pt>
                <c:pt idx="4">
                  <c:v>1970</c:v>
                </c:pt>
                <c:pt idx="5">
                  <c:v>1975</c:v>
                </c:pt>
                <c:pt idx="6">
                  <c:v>1980</c:v>
                </c:pt>
                <c:pt idx="7">
                  <c:v>1985</c:v>
                </c:pt>
                <c:pt idx="8">
                  <c:v>1990</c:v>
                </c:pt>
                <c:pt idx="9">
                  <c:v>1995</c:v>
                </c:pt>
                <c:pt idx="10">
                  <c:v>2000</c:v>
                </c:pt>
                <c:pt idx="11">
                  <c:v>2005</c:v>
                </c:pt>
                <c:pt idx="12">
                  <c:v>2010</c:v>
                </c:pt>
                <c:pt idx="13">
                  <c:v>2015</c:v>
                </c:pt>
                <c:pt idx="14">
                  <c:v>2020</c:v>
                </c:pt>
                <c:pt idx="15">
                  <c:v>2025</c:v>
                </c:pt>
                <c:pt idx="16">
                  <c:v>2030</c:v>
                </c:pt>
                <c:pt idx="17">
                  <c:v>2035</c:v>
                </c:pt>
                <c:pt idx="18">
                  <c:v>2040</c:v>
                </c:pt>
                <c:pt idx="19">
                  <c:v>2045</c:v>
                </c:pt>
                <c:pt idx="20">
                  <c:v>2050</c:v>
                </c:pt>
              </c:numCache>
            </c:numRef>
          </c:cat>
          <c:val>
            <c:numRef>
              <c:f>Sheet1!$B$2:$B$22</c:f>
              <c:numCache>
                <c:formatCode>General</c:formatCode>
                <c:ptCount val="21"/>
                <c:pt idx="0">
                  <c:v>411</c:v>
                </c:pt>
                <c:pt idx="1">
                  <c:v>475</c:v>
                </c:pt>
                <c:pt idx="2">
                  <c:v>535</c:v>
                </c:pt>
                <c:pt idx="3">
                  <c:v>618</c:v>
                </c:pt>
                <c:pt idx="4">
                  <c:v>733</c:v>
                </c:pt>
                <c:pt idx="5">
                  <c:v>887</c:v>
                </c:pt>
                <c:pt idx="6">
                  <c:v>1065</c:v>
                </c:pt>
                <c:pt idx="7">
                  <c:v>1247</c:v>
                </c:pt>
                <c:pt idx="8">
                  <c:v>1493</c:v>
                </c:pt>
                <c:pt idx="9">
                  <c:v>1828</c:v>
                </c:pt>
                <c:pt idx="10">
                  <c:v>2204</c:v>
                </c:pt>
                <c:pt idx="11">
                  <c:v>2576</c:v>
                </c:pt>
                <c:pt idx="12">
                  <c:v>2948</c:v>
                </c:pt>
                <c:pt idx="13">
                  <c:v>3387</c:v>
                </c:pt>
                <c:pt idx="14">
                  <c:v>3584</c:v>
                </c:pt>
                <c:pt idx="15">
                  <c:v>3623</c:v>
                </c:pt>
                <c:pt idx="16">
                  <c:v>3665</c:v>
                </c:pt>
                <c:pt idx="17">
                  <c:v>3733</c:v>
                </c:pt>
                <c:pt idx="18">
                  <c:v>3879</c:v>
                </c:pt>
                <c:pt idx="19">
                  <c:v>3886</c:v>
                </c:pt>
                <c:pt idx="20">
                  <c:v>3815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9B-44FE-A94F-5C298096C0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79594943"/>
        <c:axId val="2079595423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平均寿命（男性）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Sheet1!$A$2:$A$22</c:f>
              <c:numCache>
                <c:formatCode>General</c:formatCode>
                <c:ptCount val="21"/>
                <c:pt idx="0">
                  <c:v>1950</c:v>
                </c:pt>
                <c:pt idx="1">
                  <c:v>1955</c:v>
                </c:pt>
                <c:pt idx="2">
                  <c:v>1960</c:v>
                </c:pt>
                <c:pt idx="3">
                  <c:v>1965</c:v>
                </c:pt>
                <c:pt idx="4">
                  <c:v>1970</c:v>
                </c:pt>
                <c:pt idx="5">
                  <c:v>1975</c:v>
                </c:pt>
                <c:pt idx="6">
                  <c:v>1980</c:v>
                </c:pt>
                <c:pt idx="7">
                  <c:v>1985</c:v>
                </c:pt>
                <c:pt idx="8">
                  <c:v>1990</c:v>
                </c:pt>
                <c:pt idx="9">
                  <c:v>1995</c:v>
                </c:pt>
                <c:pt idx="10">
                  <c:v>2000</c:v>
                </c:pt>
                <c:pt idx="11">
                  <c:v>2005</c:v>
                </c:pt>
                <c:pt idx="12">
                  <c:v>2010</c:v>
                </c:pt>
                <c:pt idx="13">
                  <c:v>2015</c:v>
                </c:pt>
                <c:pt idx="14">
                  <c:v>2020</c:v>
                </c:pt>
                <c:pt idx="15">
                  <c:v>2025</c:v>
                </c:pt>
                <c:pt idx="16">
                  <c:v>2030</c:v>
                </c:pt>
                <c:pt idx="17">
                  <c:v>2035</c:v>
                </c:pt>
                <c:pt idx="18">
                  <c:v>2040</c:v>
                </c:pt>
                <c:pt idx="19">
                  <c:v>2045</c:v>
                </c:pt>
                <c:pt idx="20">
                  <c:v>2050</c:v>
                </c:pt>
              </c:numCache>
            </c:numRef>
          </c:cat>
          <c:val>
            <c:numRef>
              <c:f>Sheet1!$C$2:$C$22</c:f>
              <c:numCache>
                <c:formatCode>General</c:formatCode>
                <c:ptCount val="21"/>
                <c:pt idx="0">
                  <c:v>59.57</c:v>
                </c:pt>
                <c:pt idx="1">
                  <c:v>63.6</c:v>
                </c:pt>
                <c:pt idx="2">
                  <c:v>65.319999999999993</c:v>
                </c:pt>
                <c:pt idx="3">
                  <c:v>67.739999999999995</c:v>
                </c:pt>
                <c:pt idx="4">
                  <c:v>69.31</c:v>
                </c:pt>
                <c:pt idx="5">
                  <c:v>71.73</c:v>
                </c:pt>
                <c:pt idx="6">
                  <c:v>73.349999999999994</c:v>
                </c:pt>
                <c:pt idx="7">
                  <c:v>74.78</c:v>
                </c:pt>
                <c:pt idx="8">
                  <c:v>75.92</c:v>
                </c:pt>
                <c:pt idx="9">
                  <c:v>76.38</c:v>
                </c:pt>
                <c:pt idx="10">
                  <c:v>77.72</c:v>
                </c:pt>
                <c:pt idx="11">
                  <c:v>78.56</c:v>
                </c:pt>
                <c:pt idx="12">
                  <c:v>79.55</c:v>
                </c:pt>
                <c:pt idx="13">
                  <c:v>80.75</c:v>
                </c:pt>
                <c:pt idx="14">
                  <c:v>81.58</c:v>
                </c:pt>
                <c:pt idx="15">
                  <c:v>81.99</c:v>
                </c:pt>
                <c:pt idx="16">
                  <c:v>82.56</c:v>
                </c:pt>
                <c:pt idx="17">
                  <c:v>83.09</c:v>
                </c:pt>
                <c:pt idx="18">
                  <c:v>83.57</c:v>
                </c:pt>
                <c:pt idx="19">
                  <c:v>84.03</c:v>
                </c:pt>
                <c:pt idx="20">
                  <c:v>84.45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D9B-44FE-A94F-5C298096C05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平均寿命（女性）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Sheet1!$A$2:$A$22</c:f>
              <c:numCache>
                <c:formatCode>General</c:formatCode>
                <c:ptCount val="21"/>
                <c:pt idx="0">
                  <c:v>1950</c:v>
                </c:pt>
                <c:pt idx="1">
                  <c:v>1955</c:v>
                </c:pt>
                <c:pt idx="2">
                  <c:v>1960</c:v>
                </c:pt>
                <c:pt idx="3">
                  <c:v>1965</c:v>
                </c:pt>
                <c:pt idx="4">
                  <c:v>1970</c:v>
                </c:pt>
                <c:pt idx="5">
                  <c:v>1975</c:v>
                </c:pt>
                <c:pt idx="6">
                  <c:v>1980</c:v>
                </c:pt>
                <c:pt idx="7">
                  <c:v>1985</c:v>
                </c:pt>
                <c:pt idx="8">
                  <c:v>1990</c:v>
                </c:pt>
                <c:pt idx="9">
                  <c:v>1995</c:v>
                </c:pt>
                <c:pt idx="10">
                  <c:v>2000</c:v>
                </c:pt>
                <c:pt idx="11">
                  <c:v>2005</c:v>
                </c:pt>
                <c:pt idx="12">
                  <c:v>2010</c:v>
                </c:pt>
                <c:pt idx="13">
                  <c:v>2015</c:v>
                </c:pt>
                <c:pt idx="14">
                  <c:v>2020</c:v>
                </c:pt>
                <c:pt idx="15">
                  <c:v>2025</c:v>
                </c:pt>
                <c:pt idx="16">
                  <c:v>2030</c:v>
                </c:pt>
                <c:pt idx="17">
                  <c:v>2035</c:v>
                </c:pt>
                <c:pt idx="18">
                  <c:v>2040</c:v>
                </c:pt>
                <c:pt idx="19">
                  <c:v>2045</c:v>
                </c:pt>
                <c:pt idx="20">
                  <c:v>2050</c:v>
                </c:pt>
              </c:numCache>
            </c:numRef>
          </c:cat>
          <c:val>
            <c:numRef>
              <c:f>Sheet1!$D$2:$D$22</c:f>
              <c:numCache>
                <c:formatCode>General</c:formatCode>
                <c:ptCount val="21"/>
                <c:pt idx="0">
                  <c:v>62.97</c:v>
                </c:pt>
                <c:pt idx="1">
                  <c:v>67.75</c:v>
                </c:pt>
                <c:pt idx="2">
                  <c:v>70.19</c:v>
                </c:pt>
                <c:pt idx="3">
                  <c:v>72.92</c:v>
                </c:pt>
                <c:pt idx="4">
                  <c:v>74.66</c:v>
                </c:pt>
                <c:pt idx="5">
                  <c:v>76.89</c:v>
                </c:pt>
                <c:pt idx="6">
                  <c:v>78.760000000000005</c:v>
                </c:pt>
                <c:pt idx="7">
                  <c:v>80.48</c:v>
                </c:pt>
                <c:pt idx="8">
                  <c:v>81.900000000000006</c:v>
                </c:pt>
                <c:pt idx="9">
                  <c:v>82.85</c:v>
                </c:pt>
                <c:pt idx="10">
                  <c:v>84.6</c:v>
                </c:pt>
                <c:pt idx="11">
                  <c:v>85.52</c:v>
                </c:pt>
                <c:pt idx="12">
                  <c:v>86.3</c:v>
                </c:pt>
                <c:pt idx="13">
                  <c:v>86.99</c:v>
                </c:pt>
                <c:pt idx="14">
                  <c:v>87.72</c:v>
                </c:pt>
                <c:pt idx="15">
                  <c:v>88.6</c:v>
                </c:pt>
                <c:pt idx="16">
                  <c:v>88.62</c:v>
                </c:pt>
                <c:pt idx="17">
                  <c:v>89.14</c:v>
                </c:pt>
                <c:pt idx="18">
                  <c:v>89.63</c:v>
                </c:pt>
                <c:pt idx="19">
                  <c:v>90.08</c:v>
                </c:pt>
                <c:pt idx="20">
                  <c:v>90.5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D9B-44FE-A94F-5C298096C0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9585343"/>
        <c:axId val="2079589183"/>
      </c:lineChart>
      <c:catAx>
        <c:axId val="20795949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79595423"/>
        <c:crosses val="autoZero"/>
        <c:auto val="1"/>
        <c:lblAlgn val="ctr"/>
        <c:lblOffset val="100"/>
        <c:noMultiLvlLbl val="0"/>
      </c:catAx>
      <c:valAx>
        <c:axId val="2079595423"/>
        <c:scaling>
          <c:orientation val="minMax"/>
          <c:max val="4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79594943"/>
        <c:crosses val="autoZero"/>
        <c:crossBetween val="between"/>
      </c:valAx>
      <c:valAx>
        <c:axId val="2079589183"/>
        <c:scaling>
          <c:orientation val="minMax"/>
          <c:max val="95"/>
          <c:min val="55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79585343"/>
        <c:crosses val="max"/>
        <c:crossBetween val="between"/>
      </c:valAx>
      <c:catAx>
        <c:axId val="2079585343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79589183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660640" y="614680"/>
            <a:ext cx="1438148" cy="269748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0" y="6380479"/>
            <a:ext cx="9144000" cy="477520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7739380" y="187960"/>
            <a:ext cx="1224279" cy="50546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4344" y="72124"/>
            <a:ext cx="8195310" cy="608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4344" y="72124"/>
            <a:ext cx="7372350" cy="636712"/>
          </a:xfrm>
          <a:prstGeom prst="rect">
            <a:avLst/>
          </a:prstGeom>
        </p:spPr>
        <p:txBody>
          <a:bodyPr vert="horz" wrap="square" lIns="0" tIns="36194" rIns="0" bIns="0" rtlCol="0">
            <a:spAutoFit/>
          </a:bodyPr>
          <a:lstStyle/>
          <a:p>
            <a:pPr marL="12700" algn="l" rtl="0">
              <a:spcBef>
                <a:spcPts val="284"/>
              </a:spcBef>
            </a:pPr>
            <a:r>
              <a:rPr lang="ja-JP" altLang="en-US" sz="2800" dirty="0"/>
              <a:t>日本人の高齢者人口と平均寿命の推移</a:t>
            </a:r>
            <a:br>
              <a:rPr lang="en-US" altLang="ja-JP" sz="2800" dirty="0"/>
            </a:br>
            <a:r>
              <a:rPr lang="en-US" altLang="ja-JP" sz="1100" b="1" dirty="0">
                <a:latin typeface="Times New Roman"/>
                <a:cs typeface="Times New Roman"/>
              </a:rPr>
              <a:t>Trend </a:t>
            </a:r>
            <a:r>
              <a:rPr lang="en-US" sz="1100" b="1" dirty="0">
                <a:latin typeface="Times New Roman"/>
                <a:cs typeface="Times New Roman"/>
              </a:rPr>
              <a:t>in the Japanese elderly population and average life expectancy</a:t>
            </a:r>
            <a:endParaRPr sz="1100" b="1" dirty="0">
              <a:latin typeface="Times New Roman"/>
              <a:cs typeface="Times New Roman"/>
            </a:endParaRPr>
          </a:p>
        </p:txBody>
      </p:sp>
      <p:pic>
        <p:nvPicPr>
          <p:cNvPr id="65" name="object 6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630919" y="6380479"/>
            <a:ext cx="513079" cy="477519"/>
          </a:xfrm>
          <a:prstGeom prst="rect">
            <a:avLst/>
          </a:prstGeom>
        </p:spPr>
      </p:pic>
      <p:sp>
        <p:nvSpPr>
          <p:cNvPr id="66" name="object 66"/>
          <p:cNvSpPr txBox="1"/>
          <p:nvPr/>
        </p:nvSpPr>
        <p:spPr>
          <a:xfrm>
            <a:off x="7846694" y="144780"/>
            <a:ext cx="838200" cy="4360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200">
              <a:lnSpc>
                <a:spcPts val="1430"/>
              </a:lnSpc>
              <a:spcBef>
                <a:spcPts val="100"/>
              </a:spcBef>
            </a:pPr>
            <a:r>
              <a:rPr sz="1200" b="1" i="1" spc="-10" dirty="0">
                <a:latin typeface="Times New Roman"/>
                <a:cs typeface="Times New Roman"/>
              </a:rPr>
              <a:t>Last</a:t>
            </a:r>
            <a:r>
              <a:rPr sz="1200" b="1" i="1" spc="-6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Update</a:t>
            </a:r>
            <a:endParaRPr sz="1200" b="1" dirty="0">
              <a:latin typeface="Times New Roman"/>
              <a:cs typeface="Times New Roman"/>
            </a:endParaRPr>
          </a:p>
          <a:p>
            <a:pPr marL="12700">
              <a:lnSpc>
                <a:spcPts val="1910"/>
              </a:lnSpc>
            </a:pPr>
            <a:r>
              <a:rPr sz="1600" b="1" dirty="0">
                <a:latin typeface="Times New Roman"/>
                <a:cs typeface="Times New Roman"/>
              </a:rPr>
              <a:t>20</a:t>
            </a:r>
            <a:r>
              <a:rPr lang="en-US" altLang="ja-JP" sz="1600" b="1" dirty="0">
                <a:latin typeface="Times New Roman"/>
                <a:cs typeface="Times New Roman"/>
              </a:rPr>
              <a:t>24.2.29</a:t>
            </a:r>
            <a:endParaRPr sz="1600" b="1" dirty="0">
              <a:latin typeface="Times New Roman"/>
              <a:cs typeface="Times New Roman"/>
            </a:endParaRP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C3E5B567-E2C3-B6FB-B865-B4CED6139293}"/>
              </a:ext>
            </a:extLst>
          </p:cNvPr>
          <p:cNvSpPr txBox="1"/>
          <p:nvPr/>
        </p:nvSpPr>
        <p:spPr>
          <a:xfrm>
            <a:off x="22166" y="6380479"/>
            <a:ext cx="8659264" cy="4898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07314" algn="r">
              <a:lnSpc>
                <a:spcPts val="1495"/>
              </a:lnSpc>
              <a:spcBef>
                <a:spcPts val="980"/>
              </a:spcBef>
            </a:pPr>
            <a:r>
              <a:rPr lang="ja-JP" altLang="en-US" sz="1200" dirty="0">
                <a:latin typeface="MS PGothic"/>
                <a:cs typeface="MS PGothic"/>
              </a:rPr>
              <a:t>石</a:t>
            </a:r>
            <a:r>
              <a:rPr lang="ja-JP" altLang="en-US" sz="1200" spc="-10" dirty="0">
                <a:latin typeface="MS PGothic"/>
                <a:cs typeface="MS PGothic"/>
              </a:rPr>
              <a:t>田</a:t>
            </a:r>
            <a:r>
              <a:rPr lang="ja-JP" altLang="en-US" sz="1200" dirty="0">
                <a:latin typeface="MS PGothic"/>
                <a:cs typeface="MS PGothic"/>
              </a:rPr>
              <a:t>まさ</a:t>
            </a:r>
            <a:r>
              <a:rPr lang="ja-JP" altLang="en-US" sz="1200" spc="-10" dirty="0">
                <a:latin typeface="MS PGothic"/>
                <a:cs typeface="MS PGothic"/>
              </a:rPr>
              <a:t>ひ</a:t>
            </a:r>
            <a:r>
              <a:rPr lang="ja-JP" altLang="en-US" sz="1200" dirty="0">
                <a:latin typeface="MS PGothic"/>
                <a:cs typeface="MS PGothic"/>
              </a:rPr>
              <a:t>ろ政</a:t>
            </a:r>
            <a:r>
              <a:rPr lang="ja-JP" altLang="en-US" sz="1200" spc="-5" dirty="0">
                <a:latin typeface="MS PGothic"/>
                <a:cs typeface="MS PGothic"/>
              </a:rPr>
              <a:t>策</a:t>
            </a:r>
            <a:r>
              <a:rPr lang="ja-JP" altLang="en-US" sz="1200" dirty="0">
                <a:latin typeface="MS PGothic"/>
                <a:cs typeface="MS PGothic"/>
              </a:rPr>
              <a:t>研</a:t>
            </a:r>
            <a:r>
              <a:rPr lang="ja-JP" altLang="en-US" sz="1200" spc="-10" dirty="0">
                <a:latin typeface="MS PGothic"/>
                <a:cs typeface="MS PGothic"/>
              </a:rPr>
              <a:t>究</a:t>
            </a:r>
            <a:r>
              <a:rPr lang="ja-JP" altLang="en-US" sz="1200" dirty="0">
                <a:latin typeface="MS PGothic"/>
                <a:cs typeface="MS PGothic"/>
              </a:rPr>
              <a:t>会</a:t>
            </a:r>
          </a:p>
          <a:p>
            <a:pPr marL="38100" algn="r">
              <a:lnSpc>
                <a:spcPts val="1614"/>
              </a:lnSpc>
              <a:tabLst>
                <a:tab pos="6617334" algn="l"/>
              </a:tabLst>
            </a:pPr>
            <a:r>
              <a:rPr lang="en-US" altLang="ja-JP" sz="1100" spc="-45" dirty="0">
                <a:latin typeface="Calibri"/>
                <a:cs typeface="Calibri"/>
              </a:rPr>
              <a:t>DATA</a:t>
            </a:r>
            <a:r>
              <a:rPr lang="ja-JP" altLang="en-US" sz="1100" spc="-45" dirty="0">
                <a:latin typeface="MS PGothic"/>
                <a:cs typeface="MS PGothic"/>
              </a:rPr>
              <a:t>：</a:t>
            </a:r>
            <a:r>
              <a:rPr lang="ja-JP" altLang="en-US" sz="1100" dirty="0"/>
              <a:t>日本の将来推計人口（令和</a:t>
            </a:r>
            <a:r>
              <a:rPr lang="en-US" altLang="ja-JP" sz="1100" dirty="0"/>
              <a:t>5</a:t>
            </a:r>
            <a:r>
              <a:rPr lang="ja-JP" altLang="en-US" sz="1100" dirty="0"/>
              <a:t>年推計）国立社会保障・人口問題研究所より</a:t>
            </a:r>
            <a:r>
              <a:rPr lang="ja-JP" altLang="en-US" sz="1100" dirty="0">
                <a:latin typeface="MS PGothic"/>
                <a:cs typeface="MS PGothic"/>
              </a:rPr>
              <a:t>	</a:t>
            </a:r>
            <a:r>
              <a:rPr lang="en-US" altLang="ja-JP" sz="2000" spc="-7" baseline="-5952" dirty="0">
                <a:latin typeface="Calibri"/>
                <a:cs typeface="Calibri"/>
              </a:rPr>
              <a:t>info@masahiro-ishida.jp</a:t>
            </a:r>
            <a:endParaRPr lang="en-US" altLang="ja-JP" sz="2000" baseline="-5952" dirty="0">
              <a:latin typeface="Calibri"/>
              <a:cs typeface="Calibri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57E7E1D1-42A7-F8A1-9D99-EB555772185B}"/>
              </a:ext>
            </a:extLst>
          </p:cNvPr>
          <p:cNvSpPr txBox="1"/>
          <p:nvPr/>
        </p:nvSpPr>
        <p:spPr>
          <a:xfrm>
            <a:off x="4572000" y="489880"/>
            <a:ext cx="28956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altLang="ja-JP" sz="1100" dirty="0"/>
              <a:t>1950</a:t>
            </a:r>
            <a:r>
              <a:rPr lang="ja-JP" altLang="en-US" sz="1100" dirty="0"/>
              <a:t>年～</a:t>
            </a:r>
            <a:r>
              <a:rPr lang="en-US" altLang="ja-JP" sz="1100" dirty="0"/>
              <a:t>2050</a:t>
            </a:r>
            <a:r>
              <a:rPr lang="ja-JP" altLang="en-US" sz="1100" dirty="0"/>
              <a:t>年</a:t>
            </a:r>
            <a:r>
              <a:rPr lang="ja-JP" altLang="en-US" sz="1050" dirty="0"/>
              <a:t>（</a:t>
            </a:r>
            <a:r>
              <a:rPr lang="en-US" altLang="ja-JP" sz="1050" dirty="0"/>
              <a:t>2025</a:t>
            </a:r>
            <a:r>
              <a:rPr lang="ja-JP" altLang="en-US" sz="1050" dirty="0"/>
              <a:t>年以降は予測値）</a:t>
            </a:r>
            <a:endParaRPr lang="ja-JP" altLang="en-US" sz="1100" dirty="0"/>
          </a:p>
        </p:txBody>
      </p:sp>
      <p:graphicFrame>
        <p:nvGraphicFramePr>
          <p:cNvPr id="11" name="グラフ 10">
            <a:extLst>
              <a:ext uri="{FF2B5EF4-FFF2-40B4-BE49-F238E27FC236}">
                <a16:creationId xmlns:a16="http://schemas.microsoft.com/office/drawing/2014/main" id="{4F3CD102-9F3E-DD01-D224-C2BE72A2AE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47061621"/>
              </p:ext>
            </p:extLst>
          </p:nvPr>
        </p:nvGraphicFramePr>
        <p:xfrm>
          <a:off x="22166" y="838200"/>
          <a:ext cx="9121832" cy="5529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吹き出し: 下矢印 11">
            <a:extLst>
              <a:ext uri="{FF2B5EF4-FFF2-40B4-BE49-F238E27FC236}">
                <a16:creationId xmlns:a16="http://schemas.microsoft.com/office/drawing/2014/main" id="{92F2884B-D397-595F-9F96-C111CF0721B1}"/>
              </a:ext>
            </a:extLst>
          </p:cNvPr>
          <p:cNvSpPr/>
          <p:nvPr/>
        </p:nvSpPr>
        <p:spPr>
          <a:xfrm>
            <a:off x="716027" y="2273756"/>
            <a:ext cx="1311145" cy="1453418"/>
          </a:xfrm>
          <a:prstGeom prst="downArrowCallout">
            <a:avLst>
              <a:gd name="adj1" fmla="val 10034"/>
              <a:gd name="adj2" fmla="val 5952"/>
              <a:gd name="adj3" fmla="val 25000"/>
              <a:gd name="adj4" fmla="val 37950"/>
            </a:avLst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/>
              <a:t>このころ高齢者を</a:t>
            </a:r>
            <a:endParaRPr lang="en-US" altLang="ja-JP" dirty="0"/>
          </a:p>
          <a:p>
            <a:pPr algn="ctr"/>
            <a:r>
              <a:rPr lang="en-US" altLang="ja-JP" dirty="0"/>
              <a:t>65</a:t>
            </a:r>
            <a:r>
              <a:rPr lang="ja-JP" altLang="en-US" dirty="0"/>
              <a:t>歳以上と定義</a:t>
            </a:r>
            <a:endParaRPr lang="ja-JP" dirty="0"/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E91E27C3-C587-49F9-EA5D-4A60BD2A3548}"/>
              </a:ext>
            </a:extLst>
          </p:cNvPr>
          <p:cNvCxnSpPr/>
          <p:nvPr/>
        </p:nvCxnSpPr>
        <p:spPr>
          <a:xfrm flipV="1">
            <a:off x="1371600" y="3733800"/>
            <a:ext cx="4000" cy="1736778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E33C7700-D5D6-A106-4CD4-A8A7EF50133D}"/>
              </a:ext>
            </a:extLst>
          </p:cNvPr>
          <p:cNvCxnSpPr>
            <a:cxnSpLocks/>
          </p:cNvCxnSpPr>
          <p:nvPr/>
        </p:nvCxnSpPr>
        <p:spPr>
          <a:xfrm>
            <a:off x="716027" y="4343400"/>
            <a:ext cx="7914892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楕円 16">
            <a:extLst>
              <a:ext uri="{FF2B5EF4-FFF2-40B4-BE49-F238E27FC236}">
                <a16:creationId xmlns:a16="http://schemas.microsoft.com/office/drawing/2014/main" id="{7A5B95A5-1DAA-8113-D326-216D05BD8AE3}"/>
              </a:ext>
            </a:extLst>
          </p:cNvPr>
          <p:cNvSpPr/>
          <p:nvPr/>
        </p:nvSpPr>
        <p:spPr>
          <a:xfrm>
            <a:off x="2362200" y="4125800"/>
            <a:ext cx="684799" cy="435199"/>
          </a:xfrm>
          <a:prstGeom prst="ellipse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/>
              <a:t>65</a:t>
            </a:r>
            <a:r>
              <a:rPr lang="ja-JP" altLang="en-US"/>
              <a:t>歳</a:t>
            </a:r>
            <a:endParaRPr lang="ja-JP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0D29F58B-0195-4610-E739-F8C9EC3BAC34}"/>
              </a:ext>
            </a:extLst>
          </p:cNvPr>
          <p:cNvSpPr txBox="1"/>
          <p:nvPr/>
        </p:nvSpPr>
        <p:spPr>
          <a:xfrm>
            <a:off x="291957" y="948183"/>
            <a:ext cx="457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dirty="0"/>
              <a:t>万人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7F944F7-37AD-902C-01A7-C8DE7AD85AB8}"/>
              </a:ext>
            </a:extLst>
          </p:cNvPr>
          <p:cNvSpPr txBox="1"/>
          <p:nvPr/>
        </p:nvSpPr>
        <p:spPr>
          <a:xfrm>
            <a:off x="8686800" y="751490"/>
            <a:ext cx="457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dirty="0"/>
              <a:t>歳</a:t>
            </a:r>
          </a:p>
        </p:txBody>
      </p:sp>
    </p:spTree>
    <p:extLst>
      <p:ext uri="{BB962C8B-B14F-4D97-AF65-F5344CB8AC3E}">
        <p14:creationId xmlns:p14="http://schemas.microsoft.com/office/powerpoint/2010/main" val="956437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</TotalTime>
  <Words>80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MS PGothic</vt:lpstr>
      <vt:lpstr>Calibri</vt:lpstr>
      <vt:lpstr>Times New Roman</vt:lpstr>
      <vt:lpstr>Office Theme</vt:lpstr>
      <vt:lpstr>日本人の高齢者人口と平均寿命の推移 Trend in the Japanese elderly population and average life expectancy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看護関係統計グラフ集</dc:title>
  <dc:creator>MIKE</dc:creator>
  <cp:lastModifiedBy>昌宏 石田</cp:lastModifiedBy>
  <cp:revision>4</cp:revision>
  <dcterms:created xsi:type="dcterms:W3CDTF">2023-12-19T01:59:23Z</dcterms:created>
  <dcterms:modified xsi:type="dcterms:W3CDTF">2024-06-28T07:07:13Z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2021-05-28T00:00:00Z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2023-12-19T00:00:00Z</vt:filetime>
  </property>
</Properties>
</file>