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03F7BD-EFE3-461B-B0C3-E00DD6C2AAE4}" v="1" dt="2025-09-03T11:47:45.8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299" autoAdjust="0"/>
  </p:normalViewPr>
  <p:slideViewPr>
    <p:cSldViewPr>
      <p:cViewPr varScale="1">
        <p:scale>
          <a:sx n="66" d="100"/>
          <a:sy n="66" d="100"/>
        </p:scale>
        <p:origin x="185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-576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image" Target="../media/image1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医療機関で働く看護職</c:v>
                </c:pt>
              </c:strCache>
            </c:strRef>
          </c:tx>
          <c:spPr>
            <a:solidFill>
              <a:schemeClr val="accent1">
                <a:lumMod val="75000"/>
                <a:alpha val="82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5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Sheet1!$A$2:$A$29</c:f>
              <c:numCache>
                <c:formatCode>General</c:formatCode>
                <c:ptCount val="28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  <c:pt idx="27">
                  <c:v>2020</c:v>
                </c:pt>
              </c:numCache>
            </c:numRef>
          </c:cat>
          <c:val>
            <c:numRef>
              <c:f>Sheet1!$B$2:$B$29</c:f>
              <c:numCache>
                <c:formatCode>#,##0_);[Red]\(#,##0\)</c:formatCode>
                <c:ptCount val="28"/>
                <c:pt idx="0">
                  <c:v>859827</c:v>
                </c:pt>
                <c:pt idx="1">
                  <c:v>887896</c:v>
                </c:pt>
                <c:pt idx="2">
                  <c:v>915321</c:v>
                </c:pt>
                <c:pt idx="3">
                  <c:v>938476</c:v>
                </c:pt>
                <c:pt idx="4">
                  <c:v>957175</c:v>
                </c:pt>
                <c:pt idx="5">
                  <c:v>974069</c:v>
                </c:pt>
                <c:pt idx="6">
                  <c:v>1006812</c:v>
                </c:pt>
                <c:pt idx="7">
                  <c:v>1018647</c:v>
                </c:pt>
                <c:pt idx="8">
                  <c:v>1034129</c:v>
                </c:pt>
                <c:pt idx="9">
                  <c:v>1061450</c:v>
                </c:pt>
                <c:pt idx="10">
                  <c:v>1082691</c:v>
                </c:pt>
                <c:pt idx="11">
                  <c:v>1098776</c:v>
                </c:pt>
                <c:pt idx="12">
                  <c:v>1102203</c:v>
                </c:pt>
                <c:pt idx="13">
                  <c:v>1122850</c:v>
                </c:pt>
                <c:pt idx="14">
                  <c:v>1148952</c:v>
                </c:pt>
                <c:pt idx="15">
                  <c:v>1169116</c:v>
                </c:pt>
                <c:pt idx="16">
                  <c:v>1196250</c:v>
                </c:pt>
                <c:pt idx="17">
                  <c:v>1220696</c:v>
                </c:pt>
                <c:pt idx="18">
                  <c:v>1237243</c:v>
                </c:pt>
                <c:pt idx="19">
                  <c:v>1265440</c:v>
                </c:pt>
                <c:pt idx="20">
                  <c:v>1288151</c:v>
                </c:pt>
                <c:pt idx="21">
                  <c:v>1309097</c:v>
                </c:pt>
                <c:pt idx="22">
                  <c:v>1328652</c:v>
                </c:pt>
                <c:pt idx="23">
                  <c:v>1346366</c:v>
                </c:pt>
                <c:pt idx="24">
                  <c:v>1333232</c:v>
                </c:pt>
                <c:pt idx="25">
                  <c:v>1340685</c:v>
                </c:pt>
                <c:pt idx="26">
                  <c:v>1334559</c:v>
                </c:pt>
                <c:pt idx="27">
                  <c:v>1359808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F4-4CD6-9D8F-AEF9E3F0CD3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地域で働く看護職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5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Sheet1!$A$2:$A$29</c:f>
              <c:numCache>
                <c:formatCode>General</c:formatCode>
                <c:ptCount val="28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  <c:pt idx="27">
                  <c:v>2020</c:v>
                </c:pt>
              </c:numCache>
            </c:numRef>
          </c:cat>
          <c:val>
            <c:numRef>
              <c:f>Sheet1!$C$2:$C$29</c:f>
              <c:numCache>
                <c:formatCode>#,##0_);[Red]\(#,##0\)</c:formatCode>
                <c:ptCount val="28"/>
                <c:pt idx="0">
                  <c:v>33392</c:v>
                </c:pt>
                <c:pt idx="1">
                  <c:v>37736</c:v>
                </c:pt>
                <c:pt idx="2">
                  <c:v>38419</c:v>
                </c:pt>
                <c:pt idx="3">
                  <c:v>69925</c:v>
                </c:pt>
                <c:pt idx="4">
                  <c:v>75725</c:v>
                </c:pt>
                <c:pt idx="5">
                  <c:v>89898</c:v>
                </c:pt>
                <c:pt idx="6">
                  <c:v>96889</c:v>
                </c:pt>
                <c:pt idx="7">
                  <c:v>114504</c:v>
                </c:pt>
                <c:pt idx="8">
                  <c:v>123385</c:v>
                </c:pt>
                <c:pt idx="9">
                  <c:v>152053</c:v>
                </c:pt>
                <c:pt idx="10">
                  <c:v>165135</c:v>
                </c:pt>
                <c:pt idx="11">
                  <c:v>173449</c:v>
                </c:pt>
                <c:pt idx="12">
                  <c:v>184628</c:v>
                </c:pt>
                <c:pt idx="13">
                  <c:v>188834</c:v>
                </c:pt>
                <c:pt idx="14">
                  <c:v>199508</c:v>
                </c:pt>
                <c:pt idx="15">
                  <c:v>203803</c:v>
                </c:pt>
                <c:pt idx="16">
                  <c:v>211881</c:v>
                </c:pt>
                <c:pt idx="17">
                  <c:v>223837</c:v>
                </c:pt>
                <c:pt idx="18">
                  <c:v>231230</c:v>
                </c:pt>
                <c:pt idx="19">
                  <c:v>243120</c:v>
                </c:pt>
                <c:pt idx="20">
                  <c:v>253308</c:v>
                </c:pt>
                <c:pt idx="21">
                  <c:v>262223</c:v>
                </c:pt>
                <c:pt idx="22">
                  <c:v>272046</c:v>
                </c:pt>
                <c:pt idx="23">
                  <c:v>283320</c:v>
                </c:pt>
                <c:pt idx="24">
                  <c:v>293236</c:v>
                </c:pt>
                <c:pt idx="25">
                  <c:v>310466</c:v>
                </c:pt>
                <c:pt idx="26">
                  <c:v>317108</c:v>
                </c:pt>
                <c:pt idx="27">
                  <c:v>340978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F4-4CD6-9D8F-AEF9E3F0CD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overlap val="42"/>
        <c:axId val="405881256"/>
        <c:axId val="405882040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地域で働く看護職の比率</c:v>
                </c:pt>
              </c:strCache>
            </c:strRef>
          </c:tx>
          <c:spPr>
            <a:ln w="53975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Sheet1!$A$2:$A$29</c:f>
              <c:numCache>
                <c:formatCode>General</c:formatCode>
                <c:ptCount val="28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  <c:pt idx="27">
                  <c:v>2020</c:v>
                </c:pt>
              </c:numCache>
            </c:numRef>
          </c:cat>
          <c:val>
            <c:numRef>
              <c:f>Sheet1!$D$2:$D$29</c:f>
              <c:numCache>
                <c:formatCode>0.0%</c:formatCode>
                <c:ptCount val="28"/>
                <c:pt idx="0">
                  <c:v>3.7383889057442797E-2</c:v>
                </c:pt>
                <c:pt idx="1">
                  <c:v>4.076782133720528E-2</c:v>
                </c:pt>
                <c:pt idx="2">
                  <c:v>4.0282466919705578E-2</c:v>
                </c:pt>
                <c:pt idx="3">
                  <c:v>6.9342454043579888E-2</c:v>
                </c:pt>
                <c:pt idx="4">
                  <c:v>7.331300222674024E-2</c:v>
                </c:pt>
                <c:pt idx="5">
                  <c:v>8.4493222064218151E-2</c:v>
                </c:pt>
                <c:pt idx="6">
                  <c:v>8.7785550615610566E-2</c:v>
                </c:pt>
                <c:pt idx="7">
                  <c:v>0.10104919820924131</c:v>
                </c:pt>
                <c:pt idx="8">
                  <c:v>0.10659482304317701</c:v>
                </c:pt>
                <c:pt idx="9">
                  <c:v>0.12530088512348136</c:v>
                </c:pt>
                <c:pt idx="10">
                  <c:v>0.13233816253227612</c:v>
                </c:pt>
                <c:pt idx="11">
                  <c:v>0.13633516084026018</c:v>
                </c:pt>
                <c:pt idx="12">
                  <c:v>0.14347493959968324</c:v>
                </c:pt>
                <c:pt idx="13">
                  <c:v>0.14396302768044741</c:v>
                </c:pt>
                <c:pt idx="14">
                  <c:v>0.14795247912433443</c:v>
                </c:pt>
                <c:pt idx="15">
                  <c:v>0.14844502843940538</c:v>
                </c:pt>
                <c:pt idx="16">
                  <c:v>0.15046966510928317</c:v>
                </c:pt>
                <c:pt idx="17">
                  <c:v>0.15495457701554757</c:v>
                </c:pt>
                <c:pt idx="18">
                  <c:v>0.15746288832004401</c:v>
                </c:pt>
                <c:pt idx="19">
                  <c:v>0.16116031182054411</c:v>
                </c:pt>
                <c:pt idx="20">
                  <c:v>0.16433002759074358</c:v>
                </c:pt>
                <c:pt idx="21">
                  <c:v>0.16688071175826694</c:v>
                </c:pt>
                <c:pt idx="22">
                  <c:v>0.16995460730256426</c:v>
                </c:pt>
                <c:pt idx="23">
                  <c:v>0.17384944093524765</c:v>
                </c:pt>
                <c:pt idx="24">
                  <c:v>0.18029005181780397</c:v>
                </c:pt>
                <c:pt idx="25">
                  <c:v>0.18803004691878575</c:v>
                </c:pt>
                <c:pt idx="26">
                  <c:v>0.19199269586423898</c:v>
                </c:pt>
                <c:pt idx="27">
                  <c:v>0.20048260039769847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3F4-4CD6-9D8F-AEF9E3F0CD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5878904"/>
        <c:axId val="405878512"/>
      </c:lineChart>
      <c:catAx>
        <c:axId val="405881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ja-JP"/>
          </a:p>
        </c:txPr>
        <c:crossAx val="405882040"/>
        <c:crosses val="autoZero"/>
        <c:auto val="1"/>
        <c:lblAlgn val="ctr"/>
        <c:lblOffset val="100"/>
        <c:noMultiLvlLbl val="0"/>
      </c:catAx>
      <c:valAx>
        <c:axId val="405882040"/>
        <c:scaling>
          <c:orientation val="minMax"/>
          <c:max val="1400000"/>
        </c:scaling>
        <c:delete val="0"/>
        <c:axPos val="l"/>
        <c:majorGridlines/>
        <c:numFmt formatCode="#,##0_);[Red]\(#,##0\)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405881256"/>
        <c:crosses val="autoZero"/>
        <c:crossBetween val="between"/>
      </c:valAx>
      <c:valAx>
        <c:axId val="405878512"/>
        <c:scaling>
          <c:orientation val="minMax"/>
        </c:scaling>
        <c:delete val="0"/>
        <c:axPos val="r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ja-JP"/>
          </a:p>
        </c:txPr>
        <c:crossAx val="405878904"/>
        <c:crosses val="max"/>
        <c:crossBetween val="between"/>
      </c:valAx>
      <c:catAx>
        <c:axId val="4058789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05878512"/>
        <c:crosses val="autoZero"/>
        <c:auto val="1"/>
        <c:lblAlgn val="ctr"/>
        <c:lblOffset val="100"/>
        <c:noMultiLvlLbl val="0"/>
      </c:catAx>
      <c:spPr>
        <a:blipFill dpi="0" rotWithShape="1">
          <a:blip xmlns:r="http://schemas.openxmlformats.org/officeDocument/2006/relationships" r:embed="rId1">
            <a:alphaModFix amt="55000"/>
          </a:blip>
          <a:srcRect/>
          <a:tile tx="0" ty="0" sx="100000" sy="100000" flip="none" algn="tl"/>
        </a:blipFill>
      </c:spPr>
    </c:plotArea>
    <c:legend>
      <c:legendPos val="t"/>
      <c:overlay val="0"/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9C0C6-01AD-44AD-9BFB-405600D9F3F0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573DDA-5B94-4536-92A9-D233AC988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597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dirty="0"/>
              <a:t>2011.2.16	</a:t>
            </a:r>
            <a:r>
              <a:rPr lang="en-US" altLang="ja-JP" sz="1200" dirty="0"/>
              <a:t>First  Edition</a:t>
            </a:r>
          </a:p>
          <a:p>
            <a:r>
              <a:rPr lang="ja-JP" altLang="en-US" sz="1200" dirty="0">
                <a:solidFill>
                  <a:schemeClr val="accent4">
                    <a:lumMod val="50000"/>
                  </a:schemeClr>
                </a:solidFill>
              </a:rPr>
              <a:t>　　医療機関</a:t>
            </a:r>
            <a:r>
              <a:rPr lang="en-US" altLang="ja-JP" sz="1200" dirty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ja-JP" altLang="en-US" sz="1200" dirty="0">
                <a:solidFill>
                  <a:schemeClr val="accent4">
                    <a:lumMod val="50000"/>
                  </a:schemeClr>
                </a:solidFill>
              </a:rPr>
              <a:t>：　病院、診療所</a:t>
            </a:r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kumimoji="1" lang="ja-JP" altLang="en-US" sz="1200" dirty="0">
                <a:solidFill>
                  <a:schemeClr val="accent4">
                    <a:lumMod val="50000"/>
                  </a:schemeClr>
                </a:solidFill>
              </a:rPr>
              <a:t>　　地域　　　</a:t>
            </a:r>
            <a:r>
              <a:rPr kumimoji="1" lang="en-US" altLang="ja-JP" sz="1200" dirty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ja-JP" altLang="en-US" sz="1200" dirty="0">
                <a:solidFill>
                  <a:schemeClr val="accent4">
                    <a:lumMod val="50000"/>
                  </a:schemeClr>
                </a:solidFill>
              </a:rPr>
              <a:t>：　保健所・市町村、助産所、介護保険施設・福祉施設、訪問看護</a:t>
            </a:r>
            <a:r>
              <a:rPr lang="en-US" altLang="ja-JP" sz="1200" dirty="0">
                <a:solidFill>
                  <a:schemeClr val="accent4">
                    <a:lumMod val="50000"/>
                  </a:schemeClr>
                </a:solidFill>
              </a:rPr>
              <a:t>ST</a:t>
            </a:r>
            <a:r>
              <a:rPr lang="ja-JP" altLang="en-US" sz="1200" dirty="0">
                <a:solidFill>
                  <a:schemeClr val="accent4">
                    <a:lumMod val="50000"/>
                  </a:schemeClr>
                </a:solidFill>
              </a:rPr>
              <a:t>・居宅サービス、事業所</a:t>
            </a:r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altLang="ja-JP" sz="1200" dirty="0">
                <a:solidFill>
                  <a:schemeClr val="accent4">
                    <a:lumMod val="50000"/>
                  </a:schemeClr>
                </a:solidFill>
              </a:rPr>
              <a:t>2014.9.24	Update</a:t>
            </a:r>
          </a:p>
          <a:p>
            <a:r>
              <a:rPr lang="en-US" altLang="ja-JP" sz="1200" dirty="0">
                <a:solidFill>
                  <a:schemeClr val="accent4">
                    <a:lumMod val="50000"/>
                  </a:schemeClr>
                </a:solidFill>
              </a:rPr>
              <a:t>2018.10.10	Update</a:t>
            </a:r>
          </a:p>
          <a:p>
            <a:r>
              <a:rPr lang="en-US" altLang="ja-JP" sz="1200" dirty="0">
                <a:solidFill>
                  <a:schemeClr val="accent4">
                    <a:lumMod val="50000"/>
                  </a:schemeClr>
                </a:solidFill>
              </a:rPr>
              <a:t>2021.6.17	Update</a:t>
            </a:r>
          </a:p>
          <a:p>
            <a:r>
              <a:rPr lang="en-US" altLang="ja-JP" sz="1200" dirty="0">
                <a:solidFill>
                  <a:schemeClr val="accent4">
                    <a:lumMod val="50000"/>
                  </a:schemeClr>
                </a:solidFill>
              </a:rPr>
              <a:t>2024.6.23	Update</a:t>
            </a:r>
          </a:p>
          <a:p>
            <a:r>
              <a:rPr lang="en-US" altLang="ja-JP" sz="1200" dirty="0">
                <a:solidFill>
                  <a:schemeClr val="accent4">
                    <a:lumMod val="50000"/>
                  </a:schemeClr>
                </a:solidFill>
              </a:rPr>
              <a:t>2025.9.3</a:t>
            </a:r>
            <a:r>
              <a:rPr lang="en-US" altLang="ja-JP" sz="1200">
                <a:solidFill>
                  <a:schemeClr val="accent4">
                    <a:lumMod val="50000"/>
                  </a:schemeClr>
                </a:solidFill>
              </a:rPr>
              <a:t>	Update</a:t>
            </a:r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ja-JP" sz="1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F4B10-B28C-4A11-8D22-5379A31D83E0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27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501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720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50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050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6341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745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830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9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830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096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734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49269-EB51-406A-8272-8F8289B99DAA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465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345082554"/>
              </p:ext>
            </p:extLst>
          </p:nvPr>
        </p:nvGraphicFramePr>
        <p:xfrm>
          <a:off x="0" y="764704"/>
          <a:ext cx="914400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月 4"/>
          <p:cNvSpPr/>
          <p:nvPr/>
        </p:nvSpPr>
        <p:spPr>
          <a:xfrm rot="10800000" flipV="1">
            <a:off x="7740352" y="188640"/>
            <a:ext cx="1224136" cy="504056"/>
          </a:xfrm>
          <a:prstGeom prst="moon">
            <a:avLst>
              <a:gd name="adj" fmla="val 13394"/>
            </a:avLst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  <a:effectLst>
            <a:outerShdw blurRad="76200" dir="2700000" sy="-23000" kx="-800400" algn="bl" rotWithShape="0">
              <a:schemeClr val="accent6">
                <a:lumMod val="50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6984776" cy="562074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sz="2800" dirty="0"/>
              <a:t>医療機関・地域で働く看護職数の推移</a:t>
            </a:r>
            <a:br>
              <a:rPr lang="en-US" altLang="ja-JP" sz="2800" dirty="0"/>
            </a:br>
            <a:r>
              <a:rPr lang="ja-JP" altLang="en-US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200" b="1" dirty="0"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ja-JP" altLang="en-US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200" b="1" dirty="0">
                <a:latin typeface="Times New Roman" pitchFamily="18" charset="0"/>
                <a:cs typeface="Times New Roman" pitchFamily="18" charset="0"/>
              </a:rPr>
              <a:t>of  nurses working in medical institution , community</a:t>
            </a:r>
            <a:endParaRPr kumimoji="1" lang="ja-JP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24328" y="116632"/>
            <a:ext cx="1238418" cy="523220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i="1" dirty="0">
                <a:latin typeface="Times New Roman" pitchFamily="18" charset="0"/>
                <a:cs typeface="Times New Roman" pitchFamily="18" charset="0"/>
              </a:rPr>
              <a:t>Last</a:t>
            </a:r>
            <a:r>
              <a:rPr lang="ja-JP" altLang="en-US" sz="1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200" i="1" dirty="0">
                <a:latin typeface="Times New Roman" pitchFamily="18" charset="0"/>
                <a:cs typeface="Times New Roman" pitchFamily="18" charset="0"/>
              </a:rPr>
              <a:t>Update </a:t>
            </a:r>
          </a:p>
          <a:p>
            <a:pPr algn="r"/>
            <a:r>
              <a:rPr lang="en-US" altLang="ja-JP" sz="1600" b="1" dirty="0">
                <a:latin typeface="Times New Roman" pitchFamily="18" charset="0"/>
                <a:cs typeface="Times New Roman" pitchFamily="18" charset="0"/>
              </a:rPr>
              <a:t>2025.9.3 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18306" y="6361583"/>
            <a:ext cx="14421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Charting</a:t>
            </a:r>
            <a:r>
              <a:rPr lang="ja-JP" altLang="en-US" sz="1400" dirty="0"/>
              <a:t> </a:t>
            </a:r>
            <a:r>
              <a:rPr lang="en-US" altLang="ja-JP" sz="1400" dirty="0"/>
              <a:t>by MIKE</a:t>
            </a:r>
            <a:endParaRPr kumimoji="1" lang="ja-JP" altLang="en-US" sz="1400" dirty="0"/>
          </a:p>
        </p:txBody>
      </p:sp>
      <p:pic>
        <p:nvPicPr>
          <p:cNvPr id="10" name="Picture 2" descr="プリントアウト・コピー・無料配布ＯＫマーク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31450" y="6381328"/>
            <a:ext cx="512550" cy="476672"/>
          </a:xfrm>
          <a:prstGeom prst="rect">
            <a:avLst/>
          </a:prstGeom>
          <a:noFill/>
        </p:spPr>
      </p:pic>
      <p:sp>
        <p:nvSpPr>
          <p:cNvPr id="11" name="テキスト ボックス 10"/>
          <p:cNvSpPr txBox="1"/>
          <p:nvPr/>
        </p:nvSpPr>
        <p:spPr>
          <a:xfrm>
            <a:off x="0" y="6581001"/>
            <a:ext cx="36724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DATA</a:t>
            </a:r>
            <a:r>
              <a:rPr lang="ja-JP" altLang="en-US" sz="1200" dirty="0"/>
              <a:t>：看護関係統計資料集より</a:t>
            </a:r>
            <a:endParaRPr kumimoji="1" lang="ja-JP" altLang="en-US" sz="1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41134" y="6577607"/>
            <a:ext cx="14913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ishida@mike.or.jp</a:t>
            </a:r>
            <a:endParaRPr kumimoji="1" lang="ja-JP" altLang="en-US" sz="1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43608" y="5949280"/>
            <a:ext cx="74436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solidFill>
                  <a:schemeClr val="accent4">
                    <a:lumMod val="50000"/>
                  </a:schemeClr>
                </a:solidFill>
              </a:rPr>
              <a:t>　　医療機関</a:t>
            </a:r>
            <a:r>
              <a:rPr lang="en-US" altLang="ja-JP" sz="1200" dirty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ja-JP" altLang="en-US" sz="1200" dirty="0">
                <a:solidFill>
                  <a:schemeClr val="accent4">
                    <a:lumMod val="50000"/>
                  </a:schemeClr>
                </a:solidFill>
              </a:rPr>
              <a:t>：　病院、診療所</a:t>
            </a:r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kumimoji="1" lang="ja-JP" altLang="en-US" sz="1200" dirty="0">
                <a:solidFill>
                  <a:schemeClr val="accent4">
                    <a:lumMod val="50000"/>
                  </a:schemeClr>
                </a:solidFill>
              </a:rPr>
              <a:t>　　地域　　　</a:t>
            </a:r>
            <a:r>
              <a:rPr kumimoji="1" lang="en-US" altLang="ja-JP" sz="1200" dirty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ja-JP" altLang="en-US" sz="1200" dirty="0">
                <a:solidFill>
                  <a:schemeClr val="accent4">
                    <a:lumMod val="50000"/>
                  </a:schemeClr>
                </a:solidFill>
              </a:rPr>
              <a:t>：　保健所・市町村、助産所、介護保険施設・福祉施設、訪問看護</a:t>
            </a:r>
            <a:r>
              <a:rPr lang="en-US" altLang="ja-JP" sz="1200" dirty="0">
                <a:solidFill>
                  <a:schemeClr val="accent4">
                    <a:lumMod val="50000"/>
                  </a:schemeClr>
                </a:solidFill>
              </a:rPr>
              <a:t>ST</a:t>
            </a:r>
            <a:r>
              <a:rPr lang="ja-JP" altLang="en-US" sz="1200" dirty="0">
                <a:solidFill>
                  <a:schemeClr val="accent4">
                    <a:lumMod val="50000"/>
                  </a:schemeClr>
                </a:solidFill>
              </a:rPr>
              <a:t>・居宅サービス、工場・事業所</a:t>
            </a:r>
            <a:r>
              <a:rPr kumimoji="1" lang="ja-JP" altLang="en-US" sz="1200" dirty="0">
                <a:solidFill>
                  <a:schemeClr val="accent4">
                    <a:lumMod val="50000"/>
                  </a:schemeClr>
                </a:solidFill>
              </a:rPr>
              <a:t>　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686" y="980728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（人）</a:t>
            </a:r>
          </a:p>
        </p:txBody>
      </p:sp>
      <p:sp>
        <p:nvSpPr>
          <p:cNvPr id="2" name="角丸四角形 1"/>
          <p:cNvSpPr/>
          <p:nvPr/>
        </p:nvSpPr>
        <p:spPr>
          <a:xfrm>
            <a:off x="1839977" y="4149080"/>
            <a:ext cx="1485280" cy="288032"/>
          </a:xfrm>
          <a:prstGeom prst="roundRect">
            <a:avLst/>
          </a:prstGeom>
          <a:solidFill>
            <a:schemeClr val="accent5">
              <a:alpha val="73000"/>
            </a:schemeClr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/>
              <a:t>統計の区分が変更された</a:t>
            </a:r>
          </a:p>
        </p:txBody>
      </p:sp>
      <p:cxnSp>
        <p:nvCxnSpPr>
          <p:cNvPr id="15" name="カギ線コネクタ 14"/>
          <p:cNvCxnSpPr>
            <a:cxnSpLocks/>
            <a:stCxn id="2" idx="1"/>
          </p:cNvCxnSpPr>
          <p:nvPr/>
        </p:nvCxnSpPr>
        <p:spPr>
          <a:xfrm rot="10800000" flipV="1">
            <a:off x="1742693" y="4293096"/>
            <a:ext cx="97284" cy="748804"/>
          </a:xfrm>
          <a:prstGeom prst="bentConnector2">
            <a:avLst/>
          </a:prstGeom>
          <a:ln w="28575"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カギ線コネクタ 15"/>
          <p:cNvCxnSpPr>
            <a:cxnSpLocks/>
            <a:stCxn id="2" idx="3"/>
          </p:cNvCxnSpPr>
          <p:nvPr/>
        </p:nvCxnSpPr>
        <p:spPr>
          <a:xfrm>
            <a:off x="3325257" y="4293096"/>
            <a:ext cx="152922" cy="576064"/>
          </a:xfrm>
          <a:prstGeom prst="bentConnector2">
            <a:avLst/>
          </a:prstGeom>
          <a:ln w="28575"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7716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207</Words>
  <Application>Microsoft Office PowerPoint</Application>
  <PresentationFormat>画面に合わせる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​​テーマ</vt:lpstr>
      <vt:lpstr>医療機関・地域で働く看護職数の推移  Number of  nurses working in medical institution , community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医療機関と地域で働く看護職数の推移  Number of  nurses working in medical institution and community</dc:title>
  <dc:creator>User05</dc:creator>
  <cp:lastModifiedBy>昌宏 石田</cp:lastModifiedBy>
  <cp:revision>11</cp:revision>
  <dcterms:created xsi:type="dcterms:W3CDTF">2011-02-15T02:17:45Z</dcterms:created>
  <dcterms:modified xsi:type="dcterms:W3CDTF">2025-09-04T00:18:56Z</dcterms:modified>
</cp:coreProperties>
</file>