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97" autoAdjust="0"/>
  </p:normalViewPr>
  <p:slideViewPr>
    <p:cSldViewPr>
      <p:cViewPr varScale="1">
        <p:scale>
          <a:sx n="74" d="100"/>
          <a:sy n="74" d="100"/>
        </p:scale>
        <p:origin x="1642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071167092290493E-2"/>
          <c:y val="1.5589072492698976E-2"/>
          <c:w val="0.85335557885891655"/>
          <c:h val="0.868809756654937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男性准看護師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numRef>
              <c:f>Sheet1!$A$2:$A$18</c:f>
              <c:numCache>
                <c:formatCode>General</c:formatCode>
                <c:ptCount val="17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  <c:pt idx="9">
                  <c:v>2008</c:v>
                </c:pt>
                <c:pt idx="10">
                  <c:v>2010</c:v>
                </c:pt>
                <c:pt idx="11">
                  <c:v>2012</c:v>
                </c:pt>
                <c:pt idx="12">
                  <c:v>2014</c:v>
                </c:pt>
                <c:pt idx="13">
                  <c:v>2016</c:v>
                </c:pt>
                <c:pt idx="14">
                  <c:v>2018</c:v>
                </c:pt>
                <c:pt idx="15">
                  <c:v>2020</c:v>
                </c:pt>
                <c:pt idx="16">
                  <c:v>2022</c:v>
                </c:pt>
              </c:numCache>
            </c:numRef>
          </c:cat>
          <c:val>
            <c:numRef>
              <c:f>Sheet1!$B$2:$B$18</c:f>
              <c:numCache>
                <c:formatCode>#,##0_);[Red]\(#,##0\)</c:formatCode>
                <c:ptCount val="17"/>
                <c:pt idx="0">
                  <c:v>14702</c:v>
                </c:pt>
                <c:pt idx="1">
                  <c:v>15832</c:v>
                </c:pt>
                <c:pt idx="2">
                  <c:v>16792</c:v>
                </c:pt>
                <c:pt idx="3">
                  <c:v>19494</c:v>
                </c:pt>
                <c:pt idx="4">
                  <c:v>20686</c:v>
                </c:pt>
                <c:pt idx="5">
                  <c:v>21404</c:v>
                </c:pt>
                <c:pt idx="6">
                  <c:v>22726</c:v>
                </c:pt>
                <c:pt idx="7">
                  <c:v>22838</c:v>
                </c:pt>
                <c:pt idx="8">
                  <c:v>23462</c:v>
                </c:pt>
                <c:pt idx="9">
                  <c:v>23268</c:v>
                </c:pt>
                <c:pt idx="10">
                  <c:v>23123</c:v>
                </c:pt>
                <c:pt idx="11">
                  <c:v>23148</c:v>
                </c:pt>
                <c:pt idx="12">
                  <c:v>22877</c:v>
                </c:pt>
                <c:pt idx="13">
                  <c:v>22140</c:v>
                </c:pt>
                <c:pt idx="14">
                  <c:v>21777</c:v>
                </c:pt>
                <c:pt idx="15">
                  <c:v>20726</c:v>
                </c:pt>
                <c:pt idx="16">
                  <c:v>18808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31-4BFE-8045-3FA1A5D737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男性看護師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numRef>
              <c:f>Sheet1!$A$2:$A$18</c:f>
              <c:numCache>
                <c:formatCode>General</c:formatCode>
                <c:ptCount val="17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  <c:pt idx="9">
                  <c:v>2008</c:v>
                </c:pt>
                <c:pt idx="10">
                  <c:v>2010</c:v>
                </c:pt>
                <c:pt idx="11">
                  <c:v>2012</c:v>
                </c:pt>
                <c:pt idx="12">
                  <c:v>2014</c:v>
                </c:pt>
                <c:pt idx="13">
                  <c:v>2016</c:v>
                </c:pt>
                <c:pt idx="14">
                  <c:v>2018</c:v>
                </c:pt>
                <c:pt idx="15">
                  <c:v>2020</c:v>
                </c:pt>
                <c:pt idx="16">
                  <c:v>2022</c:v>
                </c:pt>
              </c:numCache>
            </c:numRef>
          </c:cat>
          <c:val>
            <c:numRef>
              <c:f>Sheet1!$C$2:$C$18</c:f>
              <c:numCache>
                <c:formatCode>#,##0_);[Red]\(#,##0\)</c:formatCode>
                <c:ptCount val="17"/>
                <c:pt idx="0">
                  <c:v>9436</c:v>
                </c:pt>
                <c:pt idx="1">
                  <c:v>10959</c:v>
                </c:pt>
                <c:pt idx="2">
                  <c:v>13023</c:v>
                </c:pt>
                <c:pt idx="3">
                  <c:v>15690</c:v>
                </c:pt>
                <c:pt idx="4">
                  <c:v>18091</c:v>
                </c:pt>
                <c:pt idx="5">
                  <c:v>22562</c:v>
                </c:pt>
                <c:pt idx="6">
                  <c:v>26160</c:v>
                </c:pt>
                <c:pt idx="7">
                  <c:v>31594</c:v>
                </c:pt>
                <c:pt idx="8">
                  <c:v>38028</c:v>
                </c:pt>
                <c:pt idx="9">
                  <c:v>44884</c:v>
                </c:pt>
                <c:pt idx="10">
                  <c:v>53820</c:v>
                </c:pt>
                <c:pt idx="11">
                  <c:v>63321</c:v>
                </c:pt>
                <c:pt idx="12">
                  <c:v>73968</c:v>
                </c:pt>
                <c:pt idx="13">
                  <c:v>84193</c:v>
                </c:pt>
                <c:pt idx="14">
                  <c:v>95155</c:v>
                </c:pt>
                <c:pt idx="15">
                  <c:v>104365</c:v>
                </c:pt>
                <c:pt idx="16">
                  <c:v>112164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31-4BFE-8045-3FA1A5D737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男性保健師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numRef>
              <c:f>Sheet1!$A$2:$A$18</c:f>
              <c:numCache>
                <c:formatCode>General</c:formatCode>
                <c:ptCount val="17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  <c:pt idx="9">
                  <c:v>2008</c:v>
                </c:pt>
                <c:pt idx="10">
                  <c:v>2010</c:v>
                </c:pt>
                <c:pt idx="11">
                  <c:v>2012</c:v>
                </c:pt>
                <c:pt idx="12">
                  <c:v>2014</c:v>
                </c:pt>
                <c:pt idx="13">
                  <c:v>2016</c:v>
                </c:pt>
                <c:pt idx="14">
                  <c:v>2018</c:v>
                </c:pt>
                <c:pt idx="15">
                  <c:v>2020</c:v>
                </c:pt>
                <c:pt idx="16">
                  <c:v>2022</c:v>
                </c:pt>
              </c:numCache>
            </c:numRef>
          </c:cat>
          <c:val>
            <c:numRef>
              <c:f>Sheet1!$D$2:$D$18</c:f>
              <c:numCache>
                <c:formatCode>#,##0_);[Red]\(#,##0\)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44</c:v>
                </c:pt>
                <c:pt idx="4">
                  <c:v>86</c:v>
                </c:pt>
                <c:pt idx="5">
                  <c:v>148</c:v>
                </c:pt>
                <c:pt idx="6">
                  <c:v>189</c:v>
                </c:pt>
                <c:pt idx="7">
                  <c:v>281</c:v>
                </c:pt>
                <c:pt idx="8">
                  <c:v>341</c:v>
                </c:pt>
                <c:pt idx="9">
                  <c:v>447</c:v>
                </c:pt>
                <c:pt idx="10">
                  <c:v>582</c:v>
                </c:pt>
                <c:pt idx="11">
                  <c:v>730</c:v>
                </c:pt>
                <c:pt idx="12">
                  <c:v>936</c:v>
                </c:pt>
                <c:pt idx="13">
                  <c:v>1137</c:v>
                </c:pt>
                <c:pt idx="14">
                  <c:v>1352</c:v>
                </c:pt>
                <c:pt idx="15">
                  <c:v>1598</c:v>
                </c:pt>
                <c:pt idx="16">
                  <c:v>1947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31-4BFE-8045-3FA1A5D73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266428591"/>
        <c:axId val="1266427151"/>
      </c:barChart>
      <c:lineChart>
        <c:grouping val="standar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看護師のうち男性の割合（右軸）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Sheet1!$A$2:$A$18</c:f>
              <c:numCache>
                <c:formatCode>General</c:formatCode>
                <c:ptCount val="17"/>
                <c:pt idx="0">
                  <c:v>1990</c:v>
                </c:pt>
                <c:pt idx="1">
                  <c:v>1992</c:v>
                </c:pt>
                <c:pt idx="2">
                  <c:v>1994</c:v>
                </c:pt>
                <c:pt idx="3">
                  <c:v>1996</c:v>
                </c:pt>
                <c:pt idx="4">
                  <c:v>1998</c:v>
                </c:pt>
                <c:pt idx="5">
                  <c:v>2000</c:v>
                </c:pt>
                <c:pt idx="6">
                  <c:v>2002</c:v>
                </c:pt>
                <c:pt idx="7">
                  <c:v>2004</c:v>
                </c:pt>
                <c:pt idx="8">
                  <c:v>2006</c:v>
                </c:pt>
                <c:pt idx="9">
                  <c:v>2008</c:v>
                </c:pt>
                <c:pt idx="10">
                  <c:v>2010</c:v>
                </c:pt>
                <c:pt idx="11">
                  <c:v>2012</c:v>
                </c:pt>
                <c:pt idx="12">
                  <c:v>2014</c:v>
                </c:pt>
                <c:pt idx="13">
                  <c:v>2016</c:v>
                </c:pt>
                <c:pt idx="14">
                  <c:v>2018</c:v>
                </c:pt>
                <c:pt idx="15">
                  <c:v>2020</c:v>
                </c:pt>
                <c:pt idx="16">
                  <c:v>2022</c:v>
                </c:pt>
              </c:numCache>
            </c:numRef>
          </c:cat>
          <c:val>
            <c:numRef>
              <c:f>Sheet1!$E$2:$E$18</c:f>
              <c:numCache>
                <c:formatCode>0.00%</c:formatCode>
                <c:ptCount val="17"/>
                <c:pt idx="0">
                  <c:v>2.2421609907709271E-2</c:v>
                </c:pt>
                <c:pt idx="1">
                  <c:v>2.4212203091756274E-2</c:v>
                </c:pt>
                <c:pt idx="2">
                  <c:v>2.5503240045354762E-2</c:v>
                </c:pt>
                <c:pt idx="3">
                  <c:v>2.77248647330532E-2</c:v>
                </c:pt>
                <c:pt idx="4">
                  <c:v>2.9555048749248504E-2</c:v>
                </c:pt>
                <c:pt idx="5">
                  <c:v>3.3181607606385714E-2</c:v>
                </c:pt>
                <c:pt idx="6">
                  <c:v>3.5333445888907647E-2</c:v>
                </c:pt>
                <c:pt idx="7">
                  <c:v>3.9629568770986653E-2</c:v>
                </c:pt>
                <c:pt idx="8">
                  <c:v>4.4834558498440785E-2</c:v>
                </c:pt>
                <c:pt idx="9">
                  <c:v>4.8879242657060125E-2</c:v>
                </c:pt>
                <c:pt idx="10">
                  <c:v>5.4110084161188128E-2</c:v>
                </c:pt>
                <c:pt idx="11">
                  <c:v>5.9302652281411551E-2</c:v>
                </c:pt>
                <c:pt idx="12">
                  <c:v>6.4752490328883611E-2</c:v>
                </c:pt>
                <c:pt idx="13">
                  <c:v>6.9542771947648602E-2</c:v>
                </c:pt>
                <c:pt idx="14">
                  <c:v>7.5701886282091055E-2</c:v>
                </c:pt>
                <c:pt idx="15">
                  <c:v>7.9064393939393934E-2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31-4BFE-8045-3FA1A5D73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2526703"/>
        <c:axId val="1272533423"/>
      </c:lineChart>
      <c:catAx>
        <c:axId val="1266428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66427151"/>
        <c:crosses val="autoZero"/>
        <c:auto val="1"/>
        <c:lblAlgn val="ctr"/>
        <c:lblOffset val="100"/>
        <c:noMultiLvlLbl val="0"/>
      </c:catAx>
      <c:valAx>
        <c:axId val="1266427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66428591"/>
        <c:crosses val="autoZero"/>
        <c:crossBetween val="between"/>
      </c:valAx>
      <c:valAx>
        <c:axId val="1272533423"/>
        <c:scaling>
          <c:orientation val="minMax"/>
          <c:max val="9.0000000000000024E-2"/>
        </c:scaling>
        <c:delete val="0"/>
        <c:axPos val="r"/>
        <c:numFmt formatCode="0.0%" sourceLinked="0"/>
        <c:majorTickMark val="out"/>
        <c:minorTickMark val="in"/>
        <c:tickLblPos val="nextTo"/>
        <c:spPr>
          <a:noFill/>
          <a:ln>
            <a:solidFill>
              <a:schemeClr val="accent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72526703"/>
        <c:crosses val="max"/>
        <c:crossBetween val="between"/>
      </c:valAx>
      <c:catAx>
        <c:axId val="127252670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7253342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0042707412549268E-2"/>
          <c:y val="7.1518304819015513E-2"/>
          <c:w val="0.75878553859367415"/>
          <c:h val="4.36703734696415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3D487-00D1-49B9-97C5-369E25214DDE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6FFA4-3374-4E59-9642-BDEB328F2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575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2024.6.28</a:t>
            </a:r>
            <a:r>
              <a:rPr kumimoji="1" lang="ja-JP" altLang="en-US" dirty="0"/>
              <a:t>　従来は看護師だけだったが、准看護師・保健師を追加して作り直し</a:t>
            </a:r>
            <a:endParaRPr kumimoji="1" lang="en-US" altLang="ja-JP" dirty="0"/>
          </a:p>
          <a:p>
            <a:r>
              <a:rPr kumimoji="1" lang="en-US" altLang="ja-JP" dirty="0"/>
              <a:t>2026.2.10</a:t>
            </a:r>
            <a:r>
              <a:rPr kumimoji="1" lang="ja-JP" altLang="en-US" dirty="0"/>
              <a:t>　</a:t>
            </a:r>
            <a:r>
              <a:rPr kumimoji="1" lang="en-US" altLang="ja-JP" dirty="0"/>
              <a:t>2022</a:t>
            </a:r>
            <a:r>
              <a:rPr kumimoji="1" lang="ja-JP" altLang="en-US" dirty="0"/>
              <a:t>年の男性のデータを追加、この年の全数のデータは発表されていない</a:t>
            </a:r>
            <a:endParaRPr kumimoji="1" lang="en-US" altLang="ja-JP"/>
          </a:p>
          <a:p>
            <a:r>
              <a:rPr kumimoji="1" lang="ja-JP" altLang="en-US"/>
              <a:t>　　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6FFA4-3374-4E59-9642-BDEB328F255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439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60640" y="614680"/>
            <a:ext cx="1438148" cy="26974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6380479"/>
            <a:ext cx="9144000" cy="47752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739380" y="187960"/>
            <a:ext cx="1224279" cy="5054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4344" y="72124"/>
            <a:ext cx="8195310" cy="608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MS PGothic"/>
                <a:cs typeface="MS P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hyperlink" Target="mailto:info@masahiro-ishida.jp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44" y="72124"/>
            <a:ext cx="3780156" cy="603369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b="1" dirty="0"/>
              <a:t>男性看護職員数とその割合</a:t>
            </a:r>
          </a:p>
          <a:p>
            <a:pPr marL="47625">
              <a:lnSpc>
                <a:spcPct val="100000"/>
              </a:lnSpc>
              <a:spcBef>
                <a:spcPts val="80"/>
              </a:spcBef>
            </a:pPr>
            <a:r>
              <a:rPr sz="1100" b="1" spc="-5" dirty="0">
                <a:latin typeface="Times New Roman"/>
                <a:cs typeface="Times New Roman"/>
              </a:rPr>
              <a:t>Number</a:t>
            </a:r>
            <a:r>
              <a:rPr sz="1100" b="1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of</a:t>
            </a:r>
            <a:r>
              <a:rPr sz="1100" b="1" spc="-5" dirty="0">
                <a:latin typeface="Times New Roman"/>
                <a:cs typeface="Times New Roman"/>
              </a:rPr>
              <a:t> male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nurses </a:t>
            </a:r>
            <a:r>
              <a:rPr sz="1100" b="1" dirty="0">
                <a:latin typeface="Times New Roman"/>
                <a:cs typeface="Times New Roman"/>
              </a:rPr>
              <a:t>and</a:t>
            </a:r>
            <a:r>
              <a:rPr sz="1100" b="1" spc="-1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the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ratio</a:t>
            </a:r>
            <a:r>
              <a:rPr sz="1100" b="1" spc="1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in </a:t>
            </a:r>
            <a:r>
              <a:rPr sz="1100" b="1" dirty="0">
                <a:latin typeface="Times New Roman"/>
                <a:cs typeface="Times New Roman"/>
              </a:rPr>
              <a:t>Japan</a:t>
            </a:r>
          </a:p>
        </p:txBody>
      </p:sp>
      <p:pic>
        <p:nvPicPr>
          <p:cNvPr id="65" name="object 6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30919" y="6380479"/>
            <a:ext cx="513079" cy="477519"/>
          </a:xfrm>
          <a:prstGeom prst="rect">
            <a:avLst/>
          </a:prstGeom>
        </p:spPr>
      </p:pic>
      <p:sp>
        <p:nvSpPr>
          <p:cNvPr id="66" name="object 66"/>
          <p:cNvSpPr txBox="1"/>
          <p:nvPr/>
        </p:nvSpPr>
        <p:spPr>
          <a:xfrm>
            <a:off x="7846694" y="144780"/>
            <a:ext cx="838200" cy="4360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ts val="1430"/>
              </a:lnSpc>
              <a:spcBef>
                <a:spcPts val="100"/>
              </a:spcBef>
            </a:pPr>
            <a:r>
              <a:rPr sz="1200" b="1" i="1" spc="-10" dirty="0">
                <a:latin typeface="Times New Roman"/>
                <a:cs typeface="Times New Roman"/>
              </a:rPr>
              <a:t>Last</a:t>
            </a:r>
            <a:r>
              <a:rPr sz="1200" b="1" i="1" spc="-6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Update</a:t>
            </a:r>
            <a:endParaRPr sz="1200" b="1" dirty="0">
              <a:latin typeface="Times New Roman"/>
              <a:cs typeface="Times New Roman"/>
            </a:endParaRPr>
          </a:p>
          <a:p>
            <a:pPr marL="12700">
              <a:lnSpc>
                <a:spcPts val="1910"/>
              </a:lnSpc>
            </a:pPr>
            <a:r>
              <a:rPr sz="1600" b="1" dirty="0">
                <a:latin typeface="Times New Roman"/>
                <a:cs typeface="Times New Roman"/>
              </a:rPr>
              <a:t>202</a:t>
            </a:r>
            <a:r>
              <a:rPr lang="en-US" altLang="ja-JP" sz="1600" b="1" dirty="0">
                <a:latin typeface="Times New Roman"/>
                <a:cs typeface="Times New Roman"/>
              </a:rPr>
              <a:t>6</a:t>
            </a:r>
            <a:r>
              <a:rPr sz="1600" b="1" dirty="0">
                <a:latin typeface="Times New Roman"/>
                <a:cs typeface="Times New Roman"/>
              </a:rPr>
              <a:t>.</a:t>
            </a:r>
            <a:r>
              <a:rPr lang="en-US" altLang="ja-JP" sz="1600" b="1" dirty="0">
                <a:latin typeface="Times New Roman"/>
                <a:cs typeface="Times New Roman"/>
              </a:rPr>
              <a:t>2.10</a:t>
            </a:r>
            <a:endParaRPr sz="1600" b="1" dirty="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3339" y="6447631"/>
            <a:ext cx="8503920" cy="410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7314" algn="r">
              <a:lnSpc>
                <a:spcPts val="1495"/>
              </a:lnSpc>
              <a:spcBef>
                <a:spcPts val="980"/>
              </a:spcBef>
            </a:pPr>
            <a:r>
              <a:rPr sz="1300" dirty="0" err="1">
                <a:latin typeface="MS PGothic"/>
                <a:cs typeface="MS PGothic"/>
              </a:rPr>
              <a:t>石</a:t>
            </a:r>
            <a:r>
              <a:rPr sz="1300" spc="-10" dirty="0" err="1">
                <a:latin typeface="MS PGothic"/>
                <a:cs typeface="MS PGothic"/>
              </a:rPr>
              <a:t>田</a:t>
            </a:r>
            <a:r>
              <a:rPr sz="1300" dirty="0" err="1">
                <a:latin typeface="MS PGothic"/>
                <a:cs typeface="MS PGothic"/>
              </a:rPr>
              <a:t>まさ</a:t>
            </a:r>
            <a:r>
              <a:rPr sz="1300" spc="-10" dirty="0" err="1">
                <a:latin typeface="MS PGothic"/>
                <a:cs typeface="MS PGothic"/>
              </a:rPr>
              <a:t>ひ</a:t>
            </a:r>
            <a:r>
              <a:rPr sz="1300" dirty="0" err="1">
                <a:latin typeface="MS PGothic"/>
                <a:cs typeface="MS PGothic"/>
              </a:rPr>
              <a:t>ろ政</a:t>
            </a:r>
            <a:r>
              <a:rPr sz="1300" spc="-5" dirty="0" err="1">
                <a:latin typeface="MS PGothic"/>
                <a:cs typeface="MS PGothic"/>
              </a:rPr>
              <a:t>策</a:t>
            </a:r>
            <a:r>
              <a:rPr sz="1300" dirty="0" err="1">
                <a:latin typeface="MS PGothic"/>
                <a:cs typeface="MS PGothic"/>
              </a:rPr>
              <a:t>研</a:t>
            </a:r>
            <a:r>
              <a:rPr sz="1300" spc="-10" dirty="0" err="1">
                <a:latin typeface="MS PGothic"/>
                <a:cs typeface="MS PGothic"/>
              </a:rPr>
              <a:t>究</a:t>
            </a:r>
            <a:r>
              <a:rPr sz="1300" dirty="0" err="1">
                <a:latin typeface="MS PGothic"/>
                <a:cs typeface="MS PGothic"/>
              </a:rPr>
              <a:t>会</a:t>
            </a:r>
            <a:endParaRPr sz="1300" dirty="0">
              <a:latin typeface="MS PGothic"/>
              <a:cs typeface="MS PGothic"/>
            </a:endParaRPr>
          </a:p>
          <a:p>
            <a:pPr marL="38100">
              <a:lnSpc>
                <a:spcPts val="1614"/>
              </a:lnSpc>
              <a:tabLst>
                <a:tab pos="6617334" algn="l"/>
              </a:tabLst>
            </a:pPr>
            <a:r>
              <a:rPr sz="1200" spc="-45" dirty="0">
                <a:latin typeface="Calibri"/>
                <a:cs typeface="Calibri"/>
              </a:rPr>
              <a:t>DATA</a:t>
            </a:r>
            <a:r>
              <a:rPr sz="1200" spc="-45" dirty="0">
                <a:latin typeface="MS PGothic"/>
                <a:cs typeface="MS PGothic"/>
              </a:rPr>
              <a:t>：</a:t>
            </a:r>
            <a:r>
              <a:rPr lang="ja-JP" altLang="en-US" sz="1200" spc="-45" dirty="0">
                <a:latin typeface="MS PGothic"/>
                <a:cs typeface="MS PGothic"/>
              </a:rPr>
              <a:t>看護関係統計資料集</a:t>
            </a:r>
            <a:r>
              <a:rPr sz="1200" dirty="0">
                <a:latin typeface="MS PGothic"/>
                <a:cs typeface="MS PGothic"/>
              </a:rPr>
              <a:t>	</a:t>
            </a:r>
            <a:r>
              <a:rPr sz="2100" spc="-7" baseline="-5952" dirty="0">
                <a:latin typeface="Calibri"/>
                <a:cs typeface="Calibri"/>
                <a:hlinkClick r:id="rId5"/>
              </a:rPr>
              <a:t>info@masahiro-ishida.jp</a:t>
            </a:r>
            <a:endParaRPr sz="2100" baseline="-5952" dirty="0">
              <a:latin typeface="Calibri"/>
              <a:cs typeface="Calibri"/>
            </a:endParaRPr>
          </a:p>
        </p:txBody>
      </p:sp>
      <p:graphicFrame>
        <p:nvGraphicFramePr>
          <p:cNvPr id="72" name="グラフ 71">
            <a:extLst>
              <a:ext uri="{FF2B5EF4-FFF2-40B4-BE49-F238E27FC236}">
                <a16:creationId xmlns:a16="http://schemas.microsoft.com/office/drawing/2014/main" id="{ACB3BB8B-683E-744D-D488-F8C0199702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5788042"/>
              </p:ext>
            </p:extLst>
          </p:nvPr>
        </p:nvGraphicFramePr>
        <p:xfrm>
          <a:off x="53338" y="762000"/>
          <a:ext cx="9037323" cy="5951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16824919-6F52-DFF0-E96E-8374AAFC9386}"/>
              </a:ext>
            </a:extLst>
          </p:cNvPr>
          <p:cNvSpPr txBox="1"/>
          <p:nvPr/>
        </p:nvSpPr>
        <p:spPr>
          <a:xfrm>
            <a:off x="496001" y="914400"/>
            <a:ext cx="609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/>
              <a:t>（</a:t>
            </a:r>
            <a:r>
              <a:rPr kumimoji="1" lang="ja-JP" altLang="en-US" sz="900" dirty="0"/>
              <a:t>人）</a:t>
            </a:r>
            <a:endParaRPr kumimoji="1" lang="en-US" altLang="ja-JP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70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PGothic</vt:lpstr>
      <vt:lpstr>游ゴシック</vt:lpstr>
      <vt:lpstr>Calibri</vt:lpstr>
      <vt:lpstr>Times New Roman</vt:lpstr>
      <vt:lpstr>Office Theme</vt:lpstr>
      <vt:lpstr>男性看護職員数とその割合 Number of male nurses and the ratio in Japan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看護関係統計グラフ集</dc:title>
  <dc:creator>MIKE</dc:creator>
  <cp:lastModifiedBy>昌宏 石田</cp:lastModifiedBy>
  <cp:revision>5</cp:revision>
  <dcterms:created xsi:type="dcterms:W3CDTF">2023-12-19T01:59:23Z</dcterms:created>
  <dcterms:modified xsi:type="dcterms:W3CDTF">2026-02-10T01:02:36Z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2023-12-19T00:00:00Z</vt:filetime>
  </property>
</Properties>
</file>