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3DC0D2-B7BB-4184-8666-C8214E88CC8E}" v="35" dt="2020-04-17T07:50:37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39" autoAdjust="0"/>
  </p:normalViewPr>
  <p:slideViewPr>
    <p:cSldViewPr>
      <p:cViewPr varScale="1">
        <p:scale>
          <a:sx n="89" d="100"/>
          <a:sy n="89" d="100"/>
        </p:scale>
        <p:origin x="21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看護進学割合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Sheet1!$A$2:$A$28</c:f>
              <c:strCache>
                <c:ptCount val="27"/>
                <c:pt idx="0">
                  <c:v>1997年</c:v>
                </c:pt>
                <c:pt idx="1">
                  <c:v>1998年</c:v>
                </c:pt>
                <c:pt idx="2">
                  <c:v>1999年</c:v>
                </c:pt>
                <c:pt idx="3">
                  <c:v>2000年</c:v>
                </c:pt>
                <c:pt idx="4">
                  <c:v>2001年</c:v>
                </c:pt>
                <c:pt idx="5">
                  <c:v>2002年</c:v>
                </c:pt>
                <c:pt idx="6">
                  <c:v>2003年</c:v>
                </c:pt>
                <c:pt idx="7">
                  <c:v>2004年</c:v>
                </c:pt>
                <c:pt idx="8">
                  <c:v>2005年</c:v>
                </c:pt>
                <c:pt idx="9">
                  <c:v>2006年</c:v>
                </c:pt>
                <c:pt idx="10">
                  <c:v>2007年</c:v>
                </c:pt>
                <c:pt idx="11">
                  <c:v>2008年</c:v>
                </c:pt>
                <c:pt idx="12">
                  <c:v>2009年</c:v>
                </c:pt>
                <c:pt idx="13">
                  <c:v>2010年</c:v>
                </c:pt>
                <c:pt idx="14">
                  <c:v>2011年</c:v>
                </c:pt>
                <c:pt idx="15">
                  <c:v>2012年</c:v>
                </c:pt>
                <c:pt idx="16">
                  <c:v>2013年</c:v>
                </c:pt>
                <c:pt idx="17">
                  <c:v>2014年</c:v>
                </c:pt>
                <c:pt idx="18">
                  <c:v>2015年</c:v>
                </c:pt>
                <c:pt idx="19">
                  <c:v>2016年</c:v>
                </c:pt>
                <c:pt idx="20">
                  <c:v>2017年</c:v>
                </c:pt>
                <c:pt idx="21">
                  <c:v>2018年</c:v>
                </c:pt>
                <c:pt idx="22">
                  <c:v>2019年</c:v>
                </c:pt>
                <c:pt idx="23">
                  <c:v>2020年</c:v>
                </c:pt>
                <c:pt idx="24">
                  <c:v>2021年</c:v>
                </c:pt>
                <c:pt idx="25">
                  <c:v>2022年</c:v>
                </c:pt>
                <c:pt idx="26">
                  <c:v>2023年</c:v>
                </c:pt>
              </c:strCache>
            </c:strRef>
          </c:cat>
          <c:val>
            <c:numRef>
              <c:f>Sheet1!$B$2:$B$28</c:f>
              <c:numCache>
                <c:formatCode>0.00%</c:formatCode>
                <c:ptCount val="27"/>
                <c:pt idx="0">
                  <c:v>3.2247723132969038E-2</c:v>
                </c:pt>
                <c:pt idx="1">
                  <c:v>3.2910168434185899E-2</c:v>
                </c:pt>
                <c:pt idx="2">
                  <c:v>3.4159061277705342E-2</c:v>
                </c:pt>
                <c:pt idx="3">
                  <c:v>3.3837409120951754E-2</c:v>
                </c:pt>
                <c:pt idx="4">
                  <c:v>3.2986166007905139E-2</c:v>
                </c:pt>
                <c:pt idx="5">
                  <c:v>3.2956666666666669E-2</c:v>
                </c:pt>
                <c:pt idx="6">
                  <c:v>3.4308171745152355E-2</c:v>
                </c:pt>
                <c:pt idx="7">
                  <c:v>3.512292118582791E-2</c:v>
                </c:pt>
                <c:pt idx="8">
                  <c:v>3.6187224669603522E-2</c:v>
                </c:pt>
                <c:pt idx="9">
                  <c:v>3.8256797583081571E-2</c:v>
                </c:pt>
                <c:pt idx="10">
                  <c:v>3.9979766536964979E-2</c:v>
                </c:pt>
                <c:pt idx="11">
                  <c:v>4.2785542168674702E-2</c:v>
                </c:pt>
                <c:pt idx="12">
                  <c:v>4.5245888157894737E-2</c:v>
                </c:pt>
                <c:pt idx="13">
                  <c:v>4.5168438266557642E-2</c:v>
                </c:pt>
                <c:pt idx="14">
                  <c:v>4.7039669421487601E-2</c:v>
                </c:pt>
                <c:pt idx="15">
                  <c:v>4.7130470016207453E-2</c:v>
                </c:pt>
                <c:pt idx="16">
                  <c:v>4.8045565500406832E-2</c:v>
                </c:pt>
                <c:pt idx="17">
                  <c:v>5.0948996655518393E-2</c:v>
                </c:pt>
                <c:pt idx="18">
                  <c:v>4.9916256157635466E-2</c:v>
                </c:pt>
                <c:pt idx="19">
                  <c:v>5.0510204081632655E-2</c:v>
                </c:pt>
                <c:pt idx="20">
                  <c:v>5.2089552238805972E-2</c:v>
                </c:pt>
                <c:pt idx="21">
                  <c:v>5.1223236514522819E-2</c:v>
                </c:pt>
                <c:pt idx="22">
                  <c:v>5.0097907949790792E-2</c:v>
                </c:pt>
                <c:pt idx="23">
                  <c:v>5.1007679180887375E-2</c:v>
                </c:pt>
                <c:pt idx="24">
                  <c:v>5.219717064544651E-2</c:v>
                </c:pt>
                <c:pt idx="25">
                  <c:v>5.0126773049645391E-2</c:v>
                </c:pt>
                <c:pt idx="26">
                  <c:v>4.8658402203856747E-2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38-4DE1-AA98-8F3D8AC9A3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医師進学割合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Sheet1!$A$2:$A$28</c:f>
              <c:strCache>
                <c:ptCount val="27"/>
                <c:pt idx="0">
                  <c:v>1997年</c:v>
                </c:pt>
                <c:pt idx="1">
                  <c:v>1998年</c:v>
                </c:pt>
                <c:pt idx="2">
                  <c:v>1999年</c:v>
                </c:pt>
                <c:pt idx="3">
                  <c:v>2000年</c:v>
                </c:pt>
                <c:pt idx="4">
                  <c:v>2001年</c:v>
                </c:pt>
                <c:pt idx="5">
                  <c:v>2002年</c:v>
                </c:pt>
                <c:pt idx="6">
                  <c:v>2003年</c:v>
                </c:pt>
                <c:pt idx="7">
                  <c:v>2004年</c:v>
                </c:pt>
                <c:pt idx="8">
                  <c:v>2005年</c:v>
                </c:pt>
                <c:pt idx="9">
                  <c:v>2006年</c:v>
                </c:pt>
                <c:pt idx="10">
                  <c:v>2007年</c:v>
                </c:pt>
                <c:pt idx="11">
                  <c:v>2008年</c:v>
                </c:pt>
                <c:pt idx="12">
                  <c:v>2009年</c:v>
                </c:pt>
                <c:pt idx="13">
                  <c:v>2010年</c:v>
                </c:pt>
                <c:pt idx="14">
                  <c:v>2011年</c:v>
                </c:pt>
                <c:pt idx="15">
                  <c:v>2012年</c:v>
                </c:pt>
                <c:pt idx="16">
                  <c:v>2013年</c:v>
                </c:pt>
                <c:pt idx="17">
                  <c:v>2014年</c:v>
                </c:pt>
                <c:pt idx="18">
                  <c:v>2015年</c:v>
                </c:pt>
                <c:pt idx="19">
                  <c:v>2016年</c:v>
                </c:pt>
                <c:pt idx="20">
                  <c:v>2017年</c:v>
                </c:pt>
                <c:pt idx="21">
                  <c:v>2018年</c:v>
                </c:pt>
                <c:pt idx="22">
                  <c:v>2019年</c:v>
                </c:pt>
                <c:pt idx="23">
                  <c:v>2020年</c:v>
                </c:pt>
                <c:pt idx="24">
                  <c:v>2021年</c:v>
                </c:pt>
                <c:pt idx="25">
                  <c:v>2022年</c:v>
                </c:pt>
                <c:pt idx="26">
                  <c:v>2023年</c:v>
                </c:pt>
              </c:strCache>
            </c:strRef>
          </c:cat>
          <c:val>
            <c:numRef>
              <c:f>Sheet1!$C$2:$C$28</c:f>
              <c:numCache>
                <c:formatCode>0.00%</c:formatCode>
                <c:ptCount val="27"/>
                <c:pt idx="0">
                  <c:v>4.5112325440194289E-3</c:v>
                </c:pt>
                <c:pt idx="1">
                  <c:v>4.5720524017467245E-3</c:v>
                </c:pt>
                <c:pt idx="2">
                  <c:v>4.7503259452411992E-3</c:v>
                </c:pt>
                <c:pt idx="3">
                  <c:v>4.7937871777924655E-3</c:v>
                </c:pt>
                <c:pt idx="4">
                  <c:v>4.7812911725955204E-3</c:v>
                </c:pt>
                <c:pt idx="5">
                  <c:v>4.9153333333333332E-3</c:v>
                </c:pt>
                <c:pt idx="6">
                  <c:v>5.0969529085872576E-3</c:v>
                </c:pt>
                <c:pt idx="7">
                  <c:v>5.3304410701373829E-3</c:v>
                </c:pt>
                <c:pt idx="8">
                  <c:v>5.4162995594713654E-3</c:v>
                </c:pt>
                <c:pt idx="9">
                  <c:v>5.5853474320241691E-3</c:v>
                </c:pt>
                <c:pt idx="10">
                  <c:v>5.881712062256809E-3</c:v>
                </c:pt>
                <c:pt idx="11">
                  <c:v>6.6048192771084339E-3</c:v>
                </c:pt>
                <c:pt idx="12">
                  <c:v>7.0164473684210527E-3</c:v>
                </c:pt>
                <c:pt idx="13">
                  <c:v>6.9664758789860998E-3</c:v>
                </c:pt>
                <c:pt idx="14">
                  <c:v>7.1123966942148757E-3</c:v>
                </c:pt>
                <c:pt idx="15">
                  <c:v>7.0000000000000001E-3</c:v>
                </c:pt>
                <c:pt idx="16">
                  <c:v>7.0602115541090315E-3</c:v>
                </c:pt>
                <c:pt idx="17">
                  <c:v>7.2959866220735784E-3</c:v>
                </c:pt>
                <c:pt idx="18">
                  <c:v>7.2725779967159274E-3</c:v>
                </c:pt>
                <c:pt idx="19">
                  <c:v>7.3575510204081634E-3</c:v>
                </c:pt>
                <c:pt idx="20">
                  <c:v>7.4643449419568826E-3</c:v>
                </c:pt>
                <c:pt idx="21">
                  <c:v>7.6431535269709545E-3</c:v>
                </c:pt>
                <c:pt idx="22">
                  <c:v>7.5372384937238491E-3</c:v>
                </c:pt>
                <c:pt idx="23">
                  <c:v>7.6083617747440277E-3</c:v>
                </c:pt>
                <c:pt idx="24">
                  <c:v>7.9089301503094608E-3</c:v>
                </c:pt>
                <c:pt idx="25">
                  <c:v>7.9849290780141836E-3</c:v>
                </c:pt>
                <c:pt idx="26">
                  <c:v>8.2791551882460974E-3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38-4DE1-AA98-8F3D8AC9A32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薬剤師進学割合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Sheet1!$A$2:$A$28</c:f>
              <c:strCache>
                <c:ptCount val="27"/>
                <c:pt idx="0">
                  <c:v>1997年</c:v>
                </c:pt>
                <c:pt idx="1">
                  <c:v>1998年</c:v>
                </c:pt>
                <c:pt idx="2">
                  <c:v>1999年</c:v>
                </c:pt>
                <c:pt idx="3">
                  <c:v>2000年</c:v>
                </c:pt>
                <c:pt idx="4">
                  <c:v>2001年</c:v>
                </c:pt>
                <c:pt idx="5">
                  <c:v>2002年</c:v>
                </c:pt>
                <c:pt idx="6">
                  <c:v>2003年</c:v>
                </c:pt>
                <c:pt idx="7">
                  <c:v>2004年</c:v>
                </c:pt>
                <c:pt idx="8">
                  <c:v>2005年</c:v>
                </c:pt>
                <c:pt idx="9">
                  <c:v>2006年</c:v>
                </c:pt>
                <c:pt idx="10">
                  <c:v>2007年</c:v>
                </c:pt>
                <c:pt idx="11">
                  <c:v>2008年</c:v>
                </c:pt>
                <c:pt idx="12">
                  <c:v>2009年</c:v>
                </c:pt>
                <c:pt idx="13">
                  <c:v>2010年</c:v>
                </c:pt>
                <c:pt idx="14">
                  <c:v>2011年</c:v>
                </c:pt>
                <c:pt idx="15">
                  <c:v>2012年</c:v>
                </c:pt>
                <c:pt idx="16">
                  <c:v>2013年</c:v>
                </c:pt>
                <c:pt idx="17">
                  <c:v>2014年</c:v>
                </c:pt>
                <c:pt idx="18">
                  <c:v>2015年</c:v>
                </c:pt>
                <c:pt idx="19">
                  <c:v>2016年</c:v>
                </c:pt>
                <c:pt idx="20">
                  <c:v>2017年</c:v>
                </c:pt>
                <c:pt idx="21">
                  <c:v>2018年</c:v>
                </c:pt>
                <c:pt idx="22">
                  <c:v>2019年</c:v>
                </c:pt>
                <c:pt idx="23">
                  <c:v>2020年</c:v>
                </c:pt>
                <c:pt idx="24">
                  <c:v>2021年</c:v>
                </c:pt>
                <c:pt idx="25">
                  <c:v>2022年</c:v>
                </c:pt>
                <c:pt idx="26">
                  <c:v>2023年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27"/>
                <c:pt idx="14" formatCode="0.00%">
                  <c:v>9.1611570247933892E-3</c:v>
                </c:pt>
                <c:pt idx="15" formatCode="0.00%">
                  <c:v>9.7236628849270666E-3</c:v>
                </c:pt>
                <c:pt idx="16" formatCode="0.00%">
                  <c:v>9.3751017087062658E-3</c:v>
                </c:pt>
                <c:pt idx="17" formatCode="0.00%">
                  <c:v>9.2274247491638799E-3</c:v>
                </c:pt>
                <c:pt idx="18" formatCode="0.00%">
                  <c:v>8.8571428571428568E-3</c:v>
                </c:pt>
                <c:pt idx="19" formatCode="0.00%">
                  <c:v>8.8873469387755095E-3</c:v>
                </c:pt>
                <c:pt idx="20" formatCode="0.00%">
                  <c:v>9.1276948590381431E-3</c:v>
                </c:pt>
                <c:pt idx="21" formatCode="0.00%">
                  <c:v>8.9203319502074684E-3</c:v>
                </c:pt>
                <c:pt idx="22" formatCode="0.00%">
                  <c:v>9.027615062761507E-3</c:v>
                </c:pt>
                <c:pt idx="23" formatCode="0.00%">
                  <c:v>9.0298634812286688E-3</c:v>
                </c:pt>
                <c:pt idx="24" formatCode="0.00%">
                  <c:v>9.7833775419982321E-3</c:v>
                </c:pt>
                <c:pt idx="25" formatCode="0.00%">
                  <c:v>9.7154255319148938E-3</c:v>
                </c:pt>
                <c:pt idx="26" formatCode="0.00%">
                  <c:v>9.7594123048668508E-3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38-4DE1-AA98-8F3D8AC9A32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理学療法士進学割合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Sheet1!$A$2:$A$28</c:f>
              <c:strCache>
                <c:ptCount val="27"/>
                <c:pt idx="0">
                  <c:v>1997年</c:v>
                </c:pt>
                <c:pt idx="1">
                  <c:v>1998年</c:v>
                </c:pt>
                <c:pt idx="2">
                  <c:v>1999年</c:v>
                </c:pt>
                <c:pt idx="3">
                  <c:v>2000年</c:v>
                </c:pt>
                <c:pt idx="4">
                  <c:v>2001年</c:v>
                </c:pt>
                <c:pt idx="5">
                  <c:v>2002年</c:v>
                </c:pt>
                <c:pt idx="6">
                  <c:v>2003年</c:v>
                </c:pt>
                <c:pt idx="7">
                  <c:v>2004年</c:v>
                </c:pt>
                <c:pt idx="8">
                  <c:v>2005年</c:v>
                </c:pt>
                <c:pt idx="9">
                  <c:v>2006年</c:v>
                </c:pt>
                <c:pt idx="10">
                  <c:v>2007年</c:v>
                </c:pt>
                <c:pt idx="11">
                  <c:v>2008年</c:v>
                </c:pt>
                <c:pt idx="12">
                  <c:v>2009年</c:v>
                </c:pt>
                <c:pt idx="13">
                  <c:v>2010年</c:v>
                </c:pt>
                <c:pt idx="14">
                  <c:v>2011年</c:v>
                </c:pt>
                <c:pt idx="15">
                  <c:v>2012年</c:v>
                </c:pt>
                <c:pt idx="16">
                  <c:v>2013年</c:v>
                </c:pt>
                <c:pt idx="17">
                  <c:v>2014年</c:v>
                </c:pt>
                <c:pt idx="18">
                  <c:v>2015年</c:v>
                </c:pt>
                <c:pt idx="19">
                  <c:v>2016年</c:v>
                </c:pt>
                <c:pt idx="20">
                  <c:v>2017年</c:v>
                </c:pt>
                <c:pt idx="21">
                  <c:v>2018年</c:v>
                </c:pt>
                <c:pt idx="22">
                  <c:v>2019年</c:v>
                </c:pt>
                <c:pt idx="23">
                  <c:v>2020年</c:v>
                </c:pt>
                <c:pt idx="24">
                  <c:v>2021年</c:v>
                </c:pt>
                <c:pt idx="25">
                  <c:v>2022年</c:v>
                </c:pt>
                <c:pt idx="26">
                  <c:v>2023年</c:v>
                </c:pt>
              </c:strCache>
            </c:strRef>
          </c:cat>
          <c:val>
            <c:numRef>
              <c:f>Sheet1!$E$2:$E$28</c:f>
              <c:numCache>
                <c:formatCode>General</c:formatCode>
                <c:ptCount val="27"/>
                <c:pt idx="15" formatCode="0.00%">
                  <c:v>1.1057536466774716E-2</c:v>
                </c:pt>
                <c:pt idx="16" formatCode="0.00%">
                  <c:v>1.1152156224572824E-2</c:v>
                </c:pt>
                <c:pt idx="17" formatCode="0.00%">
                  <c:v>1.124665551839465E-2</c:v>
                </c:pt>
                <c:pt idx="18" formatCode="0.00%">
                  <c:v>1.0907224958949097E-2</c:v>
                </c:pt>
                <c:pt idx="19" formatCode="0.00%">
                  <c:v>1.0395102040816326E-2</c:v>
                </c:pt>
                <c:pt idx="20" formatCode="0.00%">
                  <c:v>1.0697761194029851E-2</c:v>
                </c:pt>
                <c:pt idx="21" formatCode="0.00%">
                  <c:v>1.1112033195020746E-2</c:v>
                </c:pt>
                <c:pt idx="22" formatCode="0.00%">
                  <c:v>1.1532217573221757E-2</c:v>
                </c:pt>
                <c:pt idx="23" formatCode="0.00%">
                  <c:v>1.2335324232081911E-2</c:v>
                </c:pt>
                <c:pt idx="24" formatCode="0.00%">
                  <c:v>1.279840848806366E-2</c:v>
                </c:pt>
                <c:pt idx="25" formatCode="0.00%">
                  <c:v>1.213209219858156E-2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38-4DE1-AA98-8F3D8AC9A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7664287"/>
        <c:axId val="1437664767"/>
      </c:lineChart>
      <c:catAx>
        <c:axId val="1437664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37664767"/>
        <c:crosses val="autoZero"/>
        <c:auto val="1"/>
        <c:lblAlgn val="ctr"/>
        <c:lblOffset val="100"/>
        <c:noMultiLvlLbl val="0"/>
      </c:catAx>
      <c:valAx>
        <c:axId val="1437664767"/>
        <c:scaling>
          <c:orientation val="minMax"/>
          <c:max val="6.5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37664287"/>
        <c:crosses val="autoZero"/>
        <c:crossBetween val="between"/>
        <c:majorUnit val="5.000000000000001E-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40122480108366"/>
          <c:y val="3.7919014385275694E-2"/>
          <c:w val="0.83101717681073639"/>
          <c:h val="4.39917728282265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AA9AC27-D9C8-43F0-B39D-CA9B3D5BA52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C3DF2EB-99FB-4E93-BEBA-E1D1E09631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778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/>
              <a:t>2025.03.26	First  Edition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　　</a:t>
            </a:r>
            <a:r>
              <a:rPr lang="en-US" altLang="ja-JP" dirty="0">
                <a:solidFill>
                  <a:schemeClr val="accent4">
                    <a:lumMod val="50000"/>
                  </a:schemeClr>
                </a:solidFill>
              </a:rPr>
              <a:t>18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歳人口に対し、看護師、医師、薬剤師、理学療法士の資格を取得できる学校に進学したものの割合の推移</a:t>
            </a:r>
            <a:endParaRPr lang="en-US" altLang="ja-JP" dirty="0">
              <a:solidFill>
                <a:schemeClr val="accent4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24B543-39F1-46A5-8335-4A351EB42940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6FF5-7FC1-4478-8374-D339523257B3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ECA06-3EED-4ED4-833D-B259B9F1D6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154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BBEB2-40B5-4E8F-88C8-41A7EEE3C4F0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5E38-F79D-407C-8E66-C14F822A6A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248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57069-E5B5-4E01-9CA4-99C015B9D48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4238F-1DB5-43A7-A9E5-F6D4FF7A5C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05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A276-4460-4FD1-805E-7D47992EA9AB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7FD28-1192-4717-B827-37FF4256BB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05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3F96E-A7D4-49CF-BCE8-447C215E9D4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FA991-D9C1-4245-B4C6-39259D132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728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A3E8-6D27-4E80-B5ED-C97E0CB37718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BDE08-5AFF-48C8-829D-9CB2C3536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20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F7FFC-897C-41A6-A346-D9E862CF293E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B9A1-230B-451A-8BFB-A87D1B2957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20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EFC40-6115-4E3A-A2EE-E5BA219F7897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8271D-F3E7-43FC-A3A4-A0E5506F60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3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4C46-82C5-4ECD-8E21-9C6FA968D5A6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FC69-1576-44EF-9FCD-D637034B99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115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8004-A27F-4B48-8E77-E097EC1AA47C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F988-A7D5-4F01-97DB-1141F087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44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81C8-A191-4AC5-B762-59D28FC14B15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5926-835A-454C-A7A7-83436BC0AD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91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EA18C00-A345-45E5-BF23-93316E961B0F}" type="datetimeFigureOut">
              <a:rPr lang="ja-JP" altLang="en-US"/>
              <a:pPr>
                <a:defRPr/>
              </a:pPr>
              <a:t>2025/3/26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28AF10-C9EE-4959-8F3C-73B513E855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650" y="188913"/>
            <a:ext cx="1223963" cy="503237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7489825" cy="5635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ja-JP" sz="2800" dirty="0"/>
              <a:t>18</a:t>
            </a:r>
            <a:r>
              <a:rPr lang="ja-JP" altLang="en-US" sz="2800" dirty="0"/>
              <a:t>歳人口に対する看護学校等への進学割合の推移</a:t>
            </a:r>
            <a:br>
              <a:rPr lang="en-US" altLang="ja-JP" sz="2800" dirty="0"/>
            </a:br>
            <a:r>
              <a:rPr lang="en-US" altLang="ja-JP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of students going on to nursing school etc.</a:t>
            </a:r>
            <a:endParaRPr lang="ja-JP" altLang="en-US" sz="28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750" y="115888"/>
            <a:ext cx="1238250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ea typeface="+mn-ea"/>
                <a:cs typeface="Times New Roman" pitchFamily="18" charset="0"/>
              </a:rPr>
              <a:t>Update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imes New Roman" pitchFamily="18" charset="0"/>
                <a:ea typeface="+mn-ea"/>
                <a:cs typeface="Times New Roman" pitchFamily="18" charset="0"/>
              </a:rPr>
              <a:t>2025.03.26</a:t>
            </a:r>
            <a:endParaRPr lang="ja-JP" altLang="en-US" sz="1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7018338" y="6361113"/>
            <a:ext cx="1441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400"/>
              <a:t>Charting</a:t>
            </a:r>
            <a:r>
              <a:rPr lang="ja-JP" altLang="en-US" sz="1400"/>
              <a:t> </a:t>
            </a:r>
            <a:r>
              <a:rPr lang="en-US" altLang="ja-JP" sz="1400"/>
              <a:t>by MIKE</a:t>
            </a:r>
            <a:endParaRPr lang="ja-JP" altLang="en-US" sz="1400"/>
          </a:p>
        </p:txBody>
      </p:sp>
      <p:pic>
        <p:nvPicPr>
          <p:cNvPr id="2056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238" y="6381750"/>
            <a:ext cx="5127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テキスト ボックス 10"/>
          <p:cNvSpPr txBox="1">
            <a:spLocks noChangeArrowheads="1"/>
          </p:cNvSpPr>
          <p:nvPr/>
        </p:nvSpPr>
        <p:spPr bwMode="auto">
          <a:xfrm>
            <a:off x="0" y="65817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200" dirty="0"/>
              <a:t>DATA</a:t>
            </a:r>
            <a:r>
              <a:rPr lang="ja-JP" altLang="en-US" sz="1200" dirty="0"/>
              <a:t>：指定学校概況調査・学校基本調査</a:t>
            </a:r>
          </a:p>
        </p:txBody>
      </p:sp>
      <p:sp>
        <p:nvSpPr>
          <p:cNvPr id="2058" name="テキスト ボックス 11"/>
          <p:cNvSpPr txBox="1">
            <a:spLocks noChangeArrowheads="1"/>
          </p:cNvSpPr>
          <p:nvPr/>
        </p:nvSpPr>
        <p:spPr bwMode="auto">
          <a:xfrm>
            <a:off x="7040563" y="6577013"/>
            <a:ext cx="1492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altLang="ja-JP" sz="1400"/>
              <a:t>ishida@mike.or.jp</a:t>
            </a:r>
            <a:endParaRPr lang="ja-JP" altLang="en-US" sz="1400"/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F9C0767E-1732-E93A-EA93-21DB38B2CD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659921"/>
              </p:ext>
            </p:extLst>
          </p:nvPr>
        </p:nvGraphicFramePr>
        <p:xfrm>
          <a:off x="179512" y="834371"/>
          <a:ext cx="8785100" cy="590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82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18歳人口に対する看護学校等への進学割合の推移 Percentage of students going on to nursing school etc.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23</cp:revision>
  <dcterms:created xsi:type="dcterms:W3CDTF">2011-02-15T02:17:45Z</dcterms:created>
  <dcterms:modified xsi:type="dcterms:W3CDTF">2025-03-26T09:00:48Z</dcterms:modified>
</cp:coreProperties>
</file>