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517" autoAdjust="0"/>
  </p:normalViewPr>
  <p:slideViewPr>
    <p:cSldViewPr>
      <p:cViewPr varScale="1">
        <p:scale>
          <a:sx n="85" d="100"/>
          <a:sy n="85" d="100"/>
        </p:scale>
        <p:origin x="22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shid\Downloads\&#30475;&#35703;&#23398;&#26657;&#12398;&#34928;&#36864;&#65288;&#27211;&#26412;&#21152;&#31558;&#6528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200243871085302E-2"/>
          <c:y val="0.14096072703667639"/>
          <c:w val="0.82282728211042089"/>
          <c:h val="0.78400432419170585"/>
        </c:manualLayout>
      </c:layout>
      <c:lineChart>
        <c:grouping val="standard"/>
        <c:varyColors val="0"/>
        <c:ser>
          <c:idx val="1"/>
          <c:order val="0"/>
          <c:tx>
            <c:strRef>
              <c:f>橋本手入れ版!$C$2</c:f>
              <c:strCache>
                <c:ptCount val="1"/>
                <c:pt idx="0">
                  <c:v>大学受験者数</c:v>
                </c:pt>
              </c:strCache>
            </c:strRef>
          </c:tx>
          <c:spPr>
            <a:ln w="50800" cap="rnd">
              <a:solidFill>
                <a:srgbClr val="FF0000"/>
              </a:solidFill>
              <a:prstDash val="sysDash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橋本手入れ版!$A$3:$A$14</c:f>
              <c:strCache>
                <c:ptCount val="12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  <c:pt idx="6">
                  <c:v>H31</c:v>
                </c:pt>
                <c:pt idx="7">
                  <c:v>R2</c:v>
                </c:pt>
                <c:pt idx="8">
                  <c:v>R3</c:v>
                </c:pt>
                <c:pt idx="9">
                  <c:v>R4</c:v>
                </c:pt>
                <c:pt idx="10">
                  <c:v>R5</c:v>
                </c:pt>
                <c:pt idx="11">
                  <c:v>R6</c:v>
                </c:pt>
              </c:strCache>
            </c:strRef>
          </c:cat>
          <c:val>
            <c:numRef>
              <c:f>橋本手入れ版!$C$3:$C$14</c:f>
              <c:numCache>
                <c:formatCode>General</c:formatCode>
                <c:ptCount val="12"/>
                <c:pt idx="0">
                  <c:v>108708</c:v>
                </c:pt>
                <c:pt idx="1">
                  <c:v>116275</c:v>
                </c:pt>
                <c:pt idx="2">
                  <c:v>116903</c:v>
                </c:pt>
                <c:pt idx="3">
                  <c:v>120796</c:v>
                </c:pt>
                <c:pt idx="4">
                  <c:v>126497</c:v>
                </c:pt>
                <c:pt idx="5">
                  <c:v>136415</c:v>
                </c:pt>
                <c:pt idx="6">
                  <c:v>135913</c:v>
                </c:pt>
                <c:pt idx="7">
                  <c:v>135888</c:v>
                </c:pt>
                <c:pt idx="8">
                  <c:v>127364</c:v>
                </c:pt>
                <c:pt idx="9">
                  <c:v>125124</c:v>
                </c:pt>
                <c:pt idx="10">
                  <c:v>115432</c:v>
                </c:pt>
                <c:pt idx="11">
                  <c:v>104916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2D1-41A3-9913-9D8DC737180F}"/>
            </c:ext>
          </c:extLst>
        </c:ser>
        <c:ser>
          <c:idx val="2"/>
          <c:order val="2"/>
          <c:tx>
            <c:strRef>
              <c:f>橋本手入れ版!$F$2</c:f>
              <c:strCache>
                <c:ptCount val="1"/>
                <c:pt idx="0">
                  <c:v>専門学校受験者</c:v>
                </c:pt>
              </c:strCache>
            </c:strRef>
          </c:tx>
          <c:spPr>
            <a:ln w="50800" cap="rnd">
              <a:solidFill>
                <a:schemeClr val="tx2">
                  <a:lumMod val="75000"/>
                  <a:lumOff val="25000"/>
                </a:schemeClr>
              </a:solidFill>
              <a:prstDash val="sysDash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橋本手入れ版!$A$3:$A$14</c:f>
              <c:strCache>
                <c:ptCount val="12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  <c:pt idx="6">
                  <c:v>H31</c:v>
                </c:pt>
                <c:pt idx="7">
                  <c:v>R2</c:v>
                </c:pt>
                <c:pt idx="8">
                  <c:v>R3</c:v>
                </c:pt>
                <c:pt idx="9">
                  <c:v>R4</c:v>
                </c:pt>
                <c:pt idx="10">
                  <c:v>R5</c:v>
                </c:pt>
                <c:pt idx="11">
                  <c:v>R6</c:v>
                </c:pt>
              </c:strCache>
            </c:strRef>
          </c:cat>
          <c:val>
            <c:numRef>
              <c:f>橋本手入れ版!$F$3:$F$14</c:f>
              <c:numCache>
                <c:formatCode>General</c:formatCode>
                <c:ptCount val="12"/>
                <c:pt idx="0">
                  <c:v>108012</c:v>
                </c:pt>
                <c:pt idx="1">
                  <c:v>94922</c:v>
                </c:pt>
                <c:pt idx="2">
                  <c:v>87217</c:v>
                </c:pt>
                <c:pt idx="3">
                  <c:v>78459</c:v>
                </c:pt>
                <c:pt idx="4">
                  <c:v>78659</c:v>
                </c:pt>
                <c:pt idx="5">
                  <c:v>73107</c:v>
                </c:pt>
                <c:pt idx="6">
                  <c:v>67611</c:v>
                </c:pt>
                <c:pt idx="7">
                  <c:v>61945</c:v>
                </c:pt>
                <c:pt idx="8">
                  <c:v>59712</c:v>
                </c:pt>
                <c:pt idx="9">
                  <c:v>52678</c:v>
                </c:pt>
                <c:pt idx="10">
                  <c:v>44345</c:v>
                </c:pt>
                <c:pt idx="11">
                  <c:v>35728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2D1-41A3-9913-9D8DC73718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9355056"/>
        <c:axId val="1467984192"/>
      </c:lineChart>
      <c:lineChart>
        <c:grouping val="standard"/>
        <c:varyColors val="0"/>
        <c:ser>
          <c:idx val="0"/>
          <c:order val="1"/>
          <c:tx>
            <c:strRef>
              <c:f>橋本手入れ版!$D$2</c:f>
              <c:strCache>
                <c:ptCount val="1"/>
                <c:pt idx="0">
                  <c:v>大学入学者</c:v>
                </c:pt>
              </c:strCache>
            </c:strRef>
          </c:tx>
          <c:spPr>
            <a:ln w="50800" cap="rnd">
              <a:solidFill>
                <a:srgbClr val="FF0000"/>
              </a:solidFill>
              <a:prstDash val="solid"/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橋本手入れ版!$A$3:$A$14</c:f>
              <c:strCache>
                <c:ptCount val="12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  <c:pt idx="6">
                  <c:v>H31</c:v>
                </c:pt>
                <c:pt idx="7">
                  <c:v>R2</c:v>
                </c:pt>
                <c:pt idx="8">
                  <c:v>R3</c:v>
                </c:pt>
                <c:pt idx="9">
                  <c:v>R4</c:v>
                </c:pt>
                <c:pt idx="10">
                  <c:v>R5</c:v>
                </c:pt>
                <c:pt idx="11">
                  <c:v>R6</c:v>
                </c:pt>
              </c:strCache>
            </c:strRef>
          </c:cat>
          <c:val>
            <c:numRef>
              <c:f>橋本手入れ版!$D$3:$D$14</c:f>
              <c:numCache>
                <c:formatCode>General</c:formatCode>
                <c:ptCount val="12"/>
                <c:pt idx="0">
                  <c:v>19376</c:v>
                </c:pt>
                <c:pt idx="1">
                  <c:v>21223</c:v>
                </c:pt>
                <c:pt idx="2">
                  <c:v>22152</c:v>
                </c:pt>
                <c:pt idx="3">
                  <c:v>23106</c:v>
                </c:pt>
                <c:pt idx="4">
                  <c:v>24007</c:v>
                </c:pt>
                <c:pt idx="5">
                  <c:v>25048</c:v>
                </c:pt>
                <c:pt idx="6">
                  <c:v>25619</c:v>
                </c:pt>
                <c:pt idx="7">
                  <c:v>25815</c:v>
                </c:pt>
                <c:pt idx="8">
                  <c:v>26110</c:v>
                </c:pt>
                <c:pt idx="9">
                  <c:v>26517</c:v>
                </c:pt>
                <c:pt idx="10">
                  <c:v>26382</c:v>
                </c:pt>
                <c:pt idx="11">
                  <c:v>25946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2D1-41A3-9913-9D8DC737180F}"/>
            </c:ext>
          </c:extLst>
        </c:ser>
        <c:ser>
          <c:idx val="3"/>
          <c:order val="3"/>
          <c:tx>
            <c:strRef>
              <c:f>橋本手入れ版!$G$2</c:f>
              <c:strCache>
                <c:ptCount val="1"/>
                <c:pt idx="0">
                  <c:v>専門学校入学者</c:v>
                </c:pt>
              </c:strCache>
            </c:strRef>
          </c:tx>
          <c:spPr>
            <a:ln w="50800" cap="rnd">
              <a:solidFill>
                <a:schemeClr val="tx2">
                  <a:lumMod val="75000"/>
                  <a:lumOff val="25000"/>
                </a:schemeClr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strRef>
              <c:f>橋本手入れ版!$A$3:$A$14</c:f>
              <c:strCache>
                <c:ptCount val="12"/>
                <c:pt idx="0">
                  <c:v>H25</c:v>
                </c:pt>
                <c:pt idx="1">
                  <c:v>H26</c:v>
                </c:pt>
                <c:pt idx="2">
                  <c:v>H27</c:v>
                </c:pt>
                <c:pt idx="3">
                  <c:v>H28</c:v>
                </c:pt>
                <c:pt idx="4">
                  <c:v>H29</c:v>
                </c:pt>
                <c:pt idx="5">
                  <c:v>H30</c:v>
                </c:pt>
                <c:pt idx="6">
                  <c:v>H31</c:v>
                </c:pt>
                <c:pt idx="7">
                  <c:v>R2</c:v>
                </c:pt>
                <c:pt idx="8">
                  <c:v>R3</c:v>
                </c:pt>
                <c:pt idx="9">
                  <c:v>R4</c:v>
                </c:pt>
                <c:pt idx="10">
                  <c:v>R5</c:v>
                </c:pt>
                <c:pt idx="11">
                  <c:v>R6</c:v>
                </c:pt>
              </c:strCache>
            </c:strRef>
          </c:cat>
          <c:val>
            <c:numRef>
              <c:f>橋本手入れ版!$G$3:$G$14</c:f>
              <c:numCache>
                <c:formatCode>General</c:formatCode>
                <c:ptCount val="12"/>
                <c:pt idx="0">
                  <c:v>26590</c:v>
                </c:pt>
                <c:pt idx="1">
                  <c:v>26767</c:v>
                </c:pt>
                <c:pt idx="2">
                  <c:v>27595</c:v>
                </c:pt>
                <c:pt idx="3">
                  <c:v>27694</c:v>
                </c:pt>
                <c:pt idx="4">
                  <c:v>28434</c:v>
                </c:pt>
                <c:pt idx="5">
                  <c:v>27963</c:v>
                </c:pt>
                <c:pt idx="6">
                  <c:v>27197</c:v>
                </c:pt>
                <c:pt idx="7">
                  <c:v>27064</c:v>
                </c:pt>
                <c:pt idx="8">
                  <c:v>26435</c:v>
                </c:pt>
                <c:pt idx="9">
                  <c:v>25553</c:v>
                </c:pt>
                <c:pt idx="10">
                  <c:v>23952</c:v>
                </c:pt>
                <c:pt idx="11">
                  <c:v>21724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2D1-41A3-9913-9D8DC73718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9559488"/>
        <c:axId val="1290674256"/>
      </c:lineChart>
      <c:catAx>
        <c:axId val="1469355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67984192"/>
        <c:crosses val="autoZero"/>
        <c:auto val="1"/>
        <c:lblAlgn val="ctr"/>
        <c:lblOffset val="100"/>
        <c:noMultiLvlLbl val="0"/>
      </c:catAx>
      <c:valAx>
        <c:axId val="1467984192"/>
        <c:scaling>
          <c:orientation val="minMax"/>
          <c:max val="15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r>
                  <a:rPr lang="ja-JP" altLang="en-US" sz="1600" b="1" dirty="0">
                    <a:effectLst/>
                    <a:latin typeface="+mn-lt"/>
                  </a:rPr>
                  <a:t>受験者数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469355056"/>
        <c:crosses val="autoZero"/>
        <c:crossBetween val="between"/>
      </c:valAx>
      <c:valAx>
        <c:axId val="1290674256"/>
        <c:scaling>
          <c:orientation val="minMax"/>
          <c:max val="31000"/>
          <c:min val="18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600" b="1">
                    <a:latin typeface="+mn-lt"/>
                  </a:rPr>
                  <a:t>入学者数</a:t>
                </a:r>
                <a:endParaRPr lang="en-US" altLang="ja-JP" sz="1600" b="1">
                  <a:latin typeface="+mn-lt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 alt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99559488"/>
        <c:crosses val="max"/>
        <c:crossBetween val="between"/>
      </c:valAx>
      <c:catAx>
        <c:axId val="12995594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906742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8592968066491686"/>
          <c:y val="0.66170768018704573"/>
          <c:w val="0.15929624346172136"/>
          <c:h val="0.21908624615691299"/>
        </c:manualLayout>
      </c:layout>
      <c:overlay val="0"/>
      <c:spPr>
        <a:solidFill>
          <a:schemeClr val="bg1">
            <a:alpha val="46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9C0C6-01AD-44AD-9BFB-405600D9F3F0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573DDA-5B94-4536-92A9-D233AC988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597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dirty="0"/>
              <a:t>2025.03.26	</a:t>
            </a:r>
            <a:r>
              <a:rPr lang="en-US" altLang="ja-JP" sz="1200" dirty="0"/>
              <a:t>First  Edition</a:t>
            </a: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ja-JP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AF4B10-B28C-4A11-8D22-5379A31D83E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354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50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72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50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05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34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745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83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9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83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96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49269-EB51-406A-8272-8F8289B99DAA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73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49269-EB51-406A-8272-8F8289B99DAA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CEB01-AE12-4C9B-BF7E-210B262B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46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8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月 4"/>
          <p:cNvSpPr/>
          <p:nvPr/>
        </p:nvSpPr>
        <p:spPr>
          <a:xfrm rot="10800000" flipV="1">
            <a:off x="7740352" y="188640"/>
            <a:ext cx="1224136" cy="504056"/>
          </a:xfrm>
          <a:prstGeom prst="moon">
            <a:avLst>
              <a:gd name="adj" fmla="val 13394"/>
            </a:avLst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outerShdw blurRad="76200" dir="2700000" sy="-23000" kx="-800400" algn="bl" rotWithShape="0">
              <a:schemeClr val="accent6">
                <a:lumMod val="50000"/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6984776" cy="562074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2400" dirty="0"/>
              <a:t>看護大学・専門学校の受験者数と入学者数の推移</a:t>
            </a:r>
            <a:br>
              <a:rPr lang="en-US" altLang="ja-JP" sz="2400" dirty="0"/>
            </a:br>
            <a:r>
              <a:rPr lang="en-US" altLang="ja-JP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Changes in the number of applicants and enrollments to nursing schools.</a:t>
            </a:r>
            <a:endParaRPr kumimoji="1" lang="ja-JP" altLang="en-US" sz="2700" b="1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24328" y="116632"/>
            <a:ext cx="1238418" cy="523220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ja-JP" altLang="en-US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Update </a:t>
            </a:r>
          </a:p>
          <a:p>
            <a:pPr algn="r"/>
            <a:r>
              <a:rPr lang="en-US" altLang="ja-JP" sz="1600" b="1" dirty="0">
                <a:latin typeface="Times New Roman" pitchFamily="18" charset="0"/>
                <a:cs typeface="Times New Roman" pitchFamily="18" charset="0"/>
              </a:rPr>
              <a:t>2025.03.26</a:t>
            </a:r>
            <a:endParaRPr kumimoji="1" lang="ja-JP" altLang="en-US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6428928"/>
            <a:ext cx="9144000" cy="476672"/>
          </a:xfrm>
          <a:prstGeom prst="rect">
            <a:avLst/>
          </a:prstGeo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18306" y="6361583"/>
            <a:ext cx="14421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Charting</a:t>
            </a:r>
            <a:r>
              <a:rPr lang="ja-JP" altLang="en-US" sz="1400" dirty="0"/>
              <a:t> </a:t>
            </a:r>
            <a:r>
              <a:rPr lang="en-US" altLang="ja-JP" sz="1400" dirty="0"/>
              <a:t>by MIKE</a:t>
            </a:r>
            <a:endParaRPr kumimoji="1" lang="ja-JP" altLang="en-US" sz="1400" dirty="0"/>
          </a:p>
        </p:txBody>
      </p:sp>
      <p:pic>
        <p:nvPicPr>
          <p:cNvPr id="10" name="Picture 2" descr="プリントアウト・コピー・無料配布ＯＫマーク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31450" y="6381328"/>
            <a:ext cx="512550" cy="476672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0" y="6581001"/>
            <a:ext cx="7308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DATA</a:t>
            </a:r>
            <a:r>
              <a:rPr lang="ja-JP" altLang="en-US" sz="1200" dirty="0"/>
              <a:t>：</a:t>
            </a:r>
            <a:r>
              <a:rPr lang="zh-TW" altLang="en-US" sz="1200" dirty="0"/>
              <a:t>指定学校概況調査</a:t>
            </a:r>
            <a:r>
              <a:rPr lang="en-US" altLang="zh-TW" sz="1200" dirty="0"/>
              <a:t>/</a:t>
            </a:r>
            <a:r>
              <a:rPr lang="ja-JP" altLang="en-US" sz="1200" dirty="0"/>
              <a:t>看護師等学校養成所入学状況及び卒業生就業状況調査 </a:t>
            </a:r>
            <a:r>
              <a:rPr lang="en-US" altLang="zh-TW" sz="1200" dirty="0"/>
              <a:t>e-Stat </a:t>
            </a:r>
            <a:endParaRPr lang="en-US" altLang="ja-JP" sz="1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41134" y="6577607"/>
            <a:ext cx="14913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ishida@mike.or.jp</a:t>
            </a:r>
            <a:endParaRPr kumimoji="1" lang="ja-JP" altLang="en-US" sz="1400" dirty="0"/>
          </a:p>
        </p:txBody>
      </p:sp>
      <p:graphicFrame>
        <p:nvGraphicFramePr>
          <p:cNvPr id="20" name="グラフ 19">
            <a:extLst>
              <a:ext uri="{FF2B5EF4-FFF2-40B4-BE49-F238E27FC236}">
                <a16:creationId xmlns:a16="http://schemas.microsoft.com/office/drawing/2014/main" id="{ABBABA68-ED22-7943-A9F7-BADF00BE20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4601353"/>
              </p:ext>
            </p:extLst>
          </p:nvPr>
        </p:nvGraphicFramePr>
        <p:xfrm>
          <a:off x="0" y="0"/>
          <a:ext cx="9144000" cy="6428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72749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63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​​テーマ</vt:lpstr>
      <vt:lpstr>看護大学・専門学校の受験者数と入学者数の推移 Changes in the number of applicants and enrollments to nursing schools.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医療機関と地域で働く看護職数の推移  Number of  nurses working in medical institution and community</dc:title>
  <dc:creator>User05</dc:creator>
  <cp:lastModifiedBy>昌宏 石田</cp:lastModifiedBy>
  <cp:revision>47</cp:revision>
  <cp:lastPrinted>2017-07-14T02:13:23Z</cp:lastPrinted>
  <dcterms:created xsi:type="dcterms:W3CDTF">2011-02-15T02:17:45Z</dcterms:created>
  <dcterms:modified xsi:type="dcterms:W3CDTF">2025-03-26T09:03:35Z</dcterms:modified>
</cp:coreProperties>
</file>