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17" autoAdjust="0"/>
  </p:normalViewPr>
  <p:slideViewPr>
    <p:cSldViewPr>
      <p:cViewPr varScale="1">
        <p:scale>
          <a:sx n="63" d="100"/>
          <a:sy n="63" d="100"/>
        </p:scale>
        <p:origin x="195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hid\Downloads\&#30475;&#35703;&#23398;&#26657;&#12398;&#34928;&#36864;&#65288;&#27211;&#26412;&#21152;&#31558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00243871085302E-2"/>
          <c:y val="0.14096072703667639"/>
          <c:w val="0.82282728211042089"/>
          <c:h val="0.78400432419170585"/>
        </c:manualLayout>
      </c:layout>
      <c:lineChart>
        <c:grouping val="standard"/>
        <c:varyColors val="0"/>
        <c:ser>
          <c:idx val="1"/>
          <c:order val="0"/>
          <c:tx>
            <c:strRef>
              <c:f>橋本手入れ版!$C$2</c:f>
              <c:strCache>
                <c:ptCount val="1"/>
                <c:pt idx="0">
                  <c:v>大学受験者数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ys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橋本手入れ版!$C$3:$C$14</c:f>
              <c:numCache>
                <c:formatCode>General</c:formatCode>
                <c:ptCount val="12"/>
                <c:pt idx="0">
                  <c:v>108708</c:v>
                </c:pt>
                <c:pt idx="1">
                  <c:v>116275</c:v>
                </c:pt>
                <c:pt idx="2">
                  <c:v>116903</c:v>
                </c:pt>
                <c:pt idx="3">
                  <c:v>120796</c:v>
                </c:pt>
                <c:pt idx="4">
                  <c:v>126497</c:v>
                </c:pt>
                <c:pt idx="5">
                  <c:v>136415</c:v>
                </c:pt>
                <c:pt idx="6">
                  <c:v>135913</c:v>
                </c:pt>
                <c:pt idx="7">
                  <c:v>135888</c:v>
                </c:pt>
                <c:pt idx="8">
                  <c:v>127364</c:v>
                </c:pt>
                <c:pt idx="9">
                  <c:v>125124</c:v>
                </c:pt>
                <c:pt idx="10">
                  <c:v>115432</c:v>
                </c:pt>
                <c:pt idx="11">
                  <c:v>104916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D1-41A3-9913-9D8DC737180F}"/>
            </c:ext>
          </c:extLst>
        </c:ser>
        <c:ser>
          <c:idx val="2"/>
          <c:order val="2"/>
          <c:tx>
            <c:strRef>
              <c:f>橋本手入れ版!$F$2</c:f>
              <c:strCache>
                <c:ptCount val="1"/>
                <c:pt idx="0">
                  <c:v>専門学校受験者</c:v>
                </c:pt>
              </c:strCache>
            </c:strRef>
          </c:tx>
          <c:spPr>
            <a:ln w="50800" cap="rnd">
              <a:solidFill>
                <a:schemeClr val="tx2">
                  <a:lumMod val="75000"/>
                  <a:lumOff val="25000"/>
                </a:schemeClr>
              </a:solidFill>
              <a:prstDash val="sys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橋本手入れ版!$F$3:$F$14</c:f>
              <c:numCache>
                <c:formatCode>General</c:formatCode>
                <c:ptCount val="12"/>
                <c:pt idx="0">
                  <c:v>108012</c:v>
                </c:pt>
                <c:pt idx="1">
                  <c:v>94922</c:v>
                </c:pt>
                <c:pt idx="2">
                  <c:v>87217</c:v>
                </c:pt>
                <c:pt idx="3">
                  <c:v>78459</c:v>
                </c:pt>
                <c:pt idx="4">
                  <c:v>78659</c:v>
                </c:pt>
                <c:pt idx="5">
                  <c:v>73107</c:v>
                </c:pt>
                <c:pt idx="6">
                  <c:v>67611</c:v>
                </c:pt>
                <c:pt idx="7">
                  <c:v>61945</c:v>
                </c:pt>
                <c:pt idx="8">
                  <c:v>59712</c:v>
                </c:pt>
                <c:pt idx="9">
                  <c:v>52678</c:v>
                </c:pt>
                <c:pt idx="10">
                  <c:v>44345</c:v>
                </c:pt>
                <c:pt idx="11">
                  <c:v>35728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D1-41A3-9913-9D8DC737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9355056"/>
        <c:axId val="1467984192"/>
      </c:lineChart>
      <c:lineChart>
        <c:grouping val="standard"/>
        <c:varyColors val="0"/>
        <c:ser>
          <c:idx val="0"/>
          <c:order val="1"/>
          <c:tx>
            <c:strRef>
              <c:f>橋本手入れ版!$D$2</c:f>
              <c:strCache>
                <c:ptCount val="1"/>
                <c:pt idx="0">
                  <c:v>大学入学者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橋本手入れ版!$D$3:$D$14</c:f>
              <c:numCache>
                <c:formatCode>General</c:formatCode>
                <c:ptCount val="12"/>
                <c:pt idx="0">
                  <c:v>19376</c:v>
                </c:pt>
                <c:pt idx="1">
                  <c:v>21223</c:v>
                </c:pt>
                <c:pt idx="2">
                  <c:v>22152</c:v>
                </c:pt>
                <c:pt idx="3">
                  <c:v>23106</c:v>
                </c:pt>
                <c:pt idx="4">
                  <c:v>24007</c:v>
                </c:pt>
                <c:pt idx="5">
                  <c:v>25048</c:v>
                </c:pt>
                <c:pt idx="6">
                  <c:v>25619</c:v>
                </c:pt>
                <c:pt idx="7">
                  <c:v>25815</c:v>
                </c:pt>
                <c:pt idx="8">
                  <c:v>26110</c:v>
                </c:pt>
                <c:pt idx="9">
                  <c:v>26517</c:v>
                </c:pt>
                <c:pt idx="10">
                  <c:v>26382</c:v>
                </c:pt>
                <c:pt idx="11">
                  <c:v>25946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D1-41A3-9913-9D8DC737180F}"/>
            </c:ext>
          </c:extLst>
        </c:ser>
        <c:ser>
          <c:idx val="3"/>
          <c:order val="3"/>
          <c:tx>
            <c:strRef>
              <c:f>橋本手入れ版!$G$2</c:f>
              <c:strCache>
                <c:ptCount val="1"/>
                <c:pt idx="0">
                  <c:v>専門学校入学者</c:v>
                </c:pt>
              </c:strCache>
            </c:strRef>
          </c:tx>
          <c:spPr>
            <a:ln w="50800" cap="rnd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橋本手入れ版!$G$3:$G$14</c:f>
              <c:numCache>
                <c:formatCode>General</c:formatCode>
                <c:ptCount val="12"/>
                <c:pt idx="0">
                  <c:v>26590</c:v>
                </c:pt>
                <c:pt idx="1">
                  <c:v>26767</c:v>
                </c:pt>
                <c:pt idx="2">
                  <c:v>27595</c:v>
                </c:pt>
                <c:pt idx="3">
                  <c:v>27694</c:v>
                </c:pt>
                <c:pt idx="4">
                  <c:v>28434</c:v>
                </c:pt>
                <c:pt idx="5">
                  <c:v>27963</c:v>
                </c:pt>
                <c:pt idx="6">
                  <c:v>27197</c:v>
                </c:pt>
                <c:pt idx="7">
                  <c:v>27064</c:v>
                </c:pt>
                <c:pt idx="8">
                  <c:v>26435</c:v>
                </c:pt>
                <c:pt idx="9">
                  <c:v>25553</c:v>
                </c:pt>
                <c:pt idx="10">
                  <c:v>23952</c:v>
                </c:pt>
                <c:pt idx="11">
                  <c:v>21724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D1-41A3-9913-9D8DC737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559488"/>
        <c:axId val="1290674256"/>
      </c:lineChart>
      <c:catAx>
        <c:axId val="146935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67984192"/>
        <c:crosses val="autoZero"/>
        <c:auto val="1"/>
        <c:lblAlgn val="ctr"/>
        <c:lblOffset val="100"/>
        <c:noMultiLvlLbl val="0"/>
      </c:catAx>
      <c:valAx>
        <c:axId val="1467984192"/>
        <c:scaling>
          <c:orientation val="minMax"/>
          <c:max val="15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 b="1" dirty="0">
                    <a:effectLst/>
                    <a:latin typeface="+mn-lt"/>
                  </a:rPr>
                  <a:t>受験者数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69355056"/>
        <c:crosses val="autoZero"/>
        <c:crossBetween val="between"/>
      </c:valAx>
      <c:valAx>
        <c:axId val="1290674256"/>
        <c:scaling>
          <c:orientation val="minMax"/>
          <c:max val="31000"/>
          <c:min val="18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 b="1">
                    <a:latin typeface="+mn-lt"/>
                  </a:rPr>
                  <a:t>入学者数</a:t>
                </a:r>
                <a:endParaRPr lang="en-US" altLang="ja-JP" sz="1600" b="1"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 alt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559488"/>
        <c:crosses val="max"/>
        <c:crossBetween val="between"/>
      </c:valAx>
      <c:catAx>
        <c:axId val="1299559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0674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592968066491686"/>
          <c:y val="0.66170768018704573"/>
          <c:w val="0.15929624346172136"/>
          <c:h val="0.21908624615691299"/>
        </c:manualLayout>
      </c:layout>
      <c:overlay val="0"/>
      <c:spPr>
        <a:solidFill>
          <a:schemeClr val="bg1">
            <a:alpha val="46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2025.03.26	</a:t>
            </a:r>
            <a:r>
              <a:rPr lang="en-US" altLang="ja-JP" sz="1200" dirty="0"/>
              <a:t>First  Edition</a:t>
            </a: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5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400" dirty="0"/>
              <a:t>看護大学・専門学校の受験者数と入学者数の推移</a:t>
            </a:r>
            <a:br>
              <a:rPr lang="en-US" altLang="ja-JP" sz="2400" dirty="0"/>
            </a:br>
            <a:r>
              <a:rPr lang="en-US" altLang="ja-JP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the number of applicants and enrollments to nursing schools.</a:t>
            </a:r>
            <a:endParaRPr kumimoji="1" lang="ja-JP" altLang="en-US" sz="27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2025.03.26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4289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453336"/>
            <a:ext cx="7308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</a:t>
            </a:r>
            <a:r>
              <a:rPr lang="zh-TW" altLang="en-US" sz="1200" dirty="0"/>
              <a:t>指定学校概況調査</a:t>
            </a:r>
            <a:r>
              <a:rPr lang="en-US" altLang="zh-TW" sz="1200" dirty="0"/>
              <a:t>/</a:t>
            </a:r>
            <a:r>
              <a:rPr lang="ja-JP" altLang="en-US" sz="1200" dirty="0"/>
              <a:t>看護師等学校養成所入学状況及び卒業生就業状況調査 </a:t>
            </a:r>
            <a:r>
              <a:rPr lang="en-US" altLang="zh-TW" sz="1200" dirty="0"/>
              <a:t>e-Stat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専門学校の対象は</a:t>
            </a:r>
            <a:r>
              <a:rPr lang="en-US" altLang="ja-JP" sz="1200" dirty="0"/>
              <a:t>3</a:t>
            </a:r>
            <a:r>
              <a:rPr lang="ja-JP" altLang="en-US" sz="1200" dirty="0"/>
              <a:t>年課程の看護師養成所のみとした</a:t>
            </a:r>
            <a:r>
              <a:rPr lang="en-US" altLang="zh-TW" sz="1200" dirty="0"/>
              <a:t> </a:t>
            </a:r>
            <a:endParaRPr lang="en-US" altLang="ja-JP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ABBABA68-ED22-7943-A9F7-BADF00BE2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601353"/>
              </p:ext>
            </p:extLst>
          </p:nvPr>
        </p:nvGraphicFramePr>
        <p:xfrm>
          <a:off x="0" y="0"/>
          <a:ext cx="9144000" cy="642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7274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78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看護大学・専門学校の受験者数と入学者数の推移 Changes in the number of applicants and enrollments to nursing schools.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48</cp:revision>
  <cp:lastPrinted>2017-07-14T02:13:23Z</cp:lastPrinted>
  <dcterms:created xsi:type="dcterms:W3CDTF">2011-02-15T02:17:45Z</dcterms:created>
  <dcterms:modified xsi:type="dcterms:W3CDTF">2025-05-19T08:13:08Z</dcterms:modified>
</cp:coreProperties>
</file>